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78" r:id="rId4"/>
    <p:sldId id="281" r:id="rId5"/>
    <p:sldId id="282" r:id="rId6"/>
    <p:sldId id="302" r:id="rId7"/>
    <p:sldId id="283" r:id="rId8"/>
    <p:sldId id="310" r:id="rId9"/>
    <p:sldId id="289" r:id="rId10"/>
    <p:sldId id="268" r:id="rId11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94660"/>
  </p:normalViewPr>
  <p:slideViewPr>
    <p:cSldViewPr>
      <p:cViewPr varScale="1">
        <p:scale>
          <a:sx n="110" d="100"/>
          <a:sy n="110" d="100"/>
        </p:scale>
        <p:origin x="-21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3552" y="3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3D13E-DDA6-46FC-A92F-E60CDCC730F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12A3B-3956-4C3F-AA1D-C275D99DA4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98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12A3B-3956-4C3F-AA1D-C275D99DA4B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696" y="1916832"/>
            <a:ext cx="8141204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  <a:t>Корректировка инвестиционной программы 2025 – 2029</a:t>
            </a:r>
            <a:b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ОАО «Рыбинская городская электросеть»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1079500" y="5085184"/>
            <a:ext cx="7772400" cy="107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dirty="0" smtClean="0"/>
              <a:t>Докладчик:     Ведущий экономист    </a:t>
            </a:r>
            <a:r>
              <a:rPr lang="ru-RU" sz="1400" i="1" dirty="0" smtClean="0"/>
              <a:t>Наумов Иван Андреевич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5858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696" y="191683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1079500" y="5085184"/>
            <a:ext cx="7772400" cy="107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dirty="0" smtClean="0"/>
              <a:t>Докладчик:     Ведущий экономист    </a:t>
            </a:r>
            <a:r>
              <a:rPr lang="ru-RU" sz="1400" i="1" dirty="0" smtClean="0"/>
              <a:t>Наумов Иван Андреевич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24464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 smtClean="0">
                <a:solidFill>
                  <a:schemeClr val="tx2"/>
                </a:solidFill>
              </a:rPr>
              <a:t>Корректировка 2025 года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836712"/>
            <a:ext cx="8494712" cy="52359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876" y="877464"/>
            <a:ext cx="8213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Основания для корректировки</a:t>
            </a:r>
            <a:r>
              <a:rPr lang="ru-RU" b="1" u="sng" dirty="0"/>
              <a:t>:</a:t>
            </a:r>
            <a:r>
              <a:rPr lang="ru-RU" dirty="0"/>
              <a:t> </a:t>
            </a:r>
            <a:r>
              <a:rPr lang="ru-RU" dirty="0" smtClean="0"/>
              <a:t>Приказ Министерства тарифного регулирования </a:t>
            </a:r>
            <a:r>
              <a:rPr lang="ru-RU" dirty="0"/>
              <a:t>от </a:t>
            </a:r>
            <a:r>
              <a:rPr lang="ru-RU" dirty="0" smtClean="0"/>
              <a:t>29.11.2024 </a:t>
            </a:r>
            <a:r>
              <a:rPr lang="ru-RU" dirty="0"/>
              <a:t>№</a:t>
            </a:r>
            <a:r>
              <a:rPr lang="ru-RU" dirty="0" smtClean="0"/>
              <a:t>230-стс</a:t>
            </a:r>
            <a:r>
              <a:rPr lang="ru-RU" dirty="0"/>
              <a:t>; </a:t>
            </a:r>
            <a:r>
              <a:rPr lang="ru-RU" dirty="0" smtClean="0"/>
              <a:t>Экспертное заключение на 2025г</a:t>
            </a:r>
            <a:r>
              <a:rPr lang="ru-RU" dirty="0"/>
              <a:t>. от </a:t>
            </a:r>
            <a:r>
              <a:rPr lang="ru-RU" dirty="0" smtClean="0"/>
              <a:t>22.11.2023 №9-э/</a:t>
            </a:r>
            <a:r>
              <a:rPr lang="ru-RU" dirty="0" err="1" smtClean="0"/>
              <a:t>нвв</a:t>
            </a:r>
            <a:r>
              <a:rPr lang="ru-RU" dirty="0" smtClean="0"/>
              <a:t>; Письмо Министерства тарифного регулирования от ДАТА и НОМЕР.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73131" y="1828441"/>
            <a:ext cx="821321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Корректировка стоимости реализации утвержденных мероприятий 2025г.</a:t>
            </a:r>
          </a:p>
          <a:p>
            <a:endParaRPr lang="ru-RU" sz="600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Корректировка </a:t>
            </a:r>
            <a:r>
              <a:rPr lang="ru-RU" dirty="0"/>
              <a:t>стоимости «Обновление парка </a:t>
            </a:r>
            <a:r>
              <a:rPr lang="ru-RU" dirty="0" err="1"/>
              <a:t>спецавтотехники</a:t>
            </a:r>
            <a:r>
              <a:rPr lang="ru-RU" dirty="0" smtClean="0"/>
              <a:t>»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Корректировка </a:t>
            </a:r>
            <a:r>
              <a:rPr lang="ru-RU" dirty="0"/>
              <a:t>стоимости «Модернизация ТП-194 с заменой оборудования РУ-6кВ с переводом нагрузок</a:t>
            </a:r>
            <a:r>
              <a:rPr lang="ru-RU" dirty="0" smtClean="0"/>
              <a:t>»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Корректировка источника финансирования по мероприятию «Консолидация электросетевых объектов» в соответствии с Экспертным заключением на 2025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845700"/>
              </p:ext>
            </p:extLst>
          </p:nvPr>
        </p:nvGraphicFramePr>
        <p:xfrm>
          <a:off x="938645" y="2564904"/>
          <a:ext cx="6912000" cy="1188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0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70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96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4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3889"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Утверждено,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Планируется,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Разница,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7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УАЗ, 2шт.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2 628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116,20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2 535 000,00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+93 116,20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ГАЗ «Соболь», 1 шт.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2 011 313,42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1 794 166,67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+217 146,75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Автогидроподъемник, 1 шт.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8 492 212,20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8 625 000,00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- 132 787,80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052760"/>
              </p:ext>
            </p:extLst>
          </p:nvPr>
        </p:nvGraphicFramePr>
        <p:xfrm>
          <a:off x="909633" y="4509120"/>
          <a:ext cx="6912000" cy="579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0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70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66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74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3889"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Утверждено,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Планируется,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Разница, без НДС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7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Модернизация ТП-194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14 392 690,93 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 </a:t>
                      </a:r>
                      <a:r>
                        <a:rPr lang="ru-RU" sz="1200" dirty="0" smtClean="0"/>
                        <a:t>4170924,00 </a:t>
                      </a:r>
                      <a:r>
                        <a:rPr lang="ru-RU" sz="1200" dirty="0" smtClean="0"/>
                        <a:t>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+3 974 766,93 </a:t>
                      </a:r>
                      <a:r>
                        <a:rPr lang="ru-RU" sz="1200" dirty="0" smtClean="0"/>
                        <a:t>руб.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23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 smtClean="0">
                <a:solidFill>
                  <a:schemeClr val="tx2"/>
                </a:solidFill>
              </a:rPr>
              <a:t>Предложения по новым инвестиционным мероприятиям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9293" y="908720"/>
            <a:ext cx="81071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Сформированную экономию средств ОАО «Рыбинская городская электросеть» предлагает направить на реализацию следующих мероприятий:</a:t>
            </a:r>
          </a:p>
          <a:p>
            <a:endParaRPr lang="ru-RU" dirty="0"/>
          </a:p>
          <a:p>
            <a:r>
              <a:rPr lang="ru-RU" dirty="0" smtClean="0"/>
              <a:t>         Замена </a:t>
            </a:r>
            <a:r>
              <a:rPr lang="ru-RU" dirty="0"/>
              <a:t>УАЗ </a:t>
            </a:r>
            <a:r>
              <a:rPr lang="ru-RU" dirty="0" smtClean="0"/>
              <a:t>390995 на легковой автомобиль «Лада </a:t>
            </a:r>
            <a:r>
              <a:rPr lang="ru-RU" dirty="0" err="1" smtClean="0"/>
              <a:t>Ларгус</a:t>
            </a:r>
            <a:r>
              <a:rPr lang="ru-RU" dirty="0" smtClean="0"/>
              <a:t>». </a:t>
            </a:r>
          </a:p>
          <a:p>
            <a:r>
              <a:rPr lang="ru-RU" dirty="0" smtClean="0"/>
              <a:t>Стоимость реализации = 1 575 000,00 руб. без НДС.</a:t>
            </a:r>
          </a:p>
          <a:p>
            <a:endParaRPr lang="ru-RU" sz="1600" dirty="0"/>
          </a:p>
          <a:p>
            <a:r>
              <a:rPr lang="ru-RU" dirty="0" smtClean="0"/>
              <a:t>         Реконструкция ВЛ-0,4 </a:t>
            </a:r>
            <a:r>
              <a:rPr lang="ru-RU" dirty="0" err="1" smtClean="0"/>
              <a:t>кВ</a:t>
            </a:r>
            <a:r>
              <a:rPr lang="ru-RU" dirty="0" smtClean="0"/>
              <a:t> ТП-125 ф.5 ул. Сигнальная, ул. </a:t>
            </a:r>
            <a:r>
              <a:rPr lang="ru-RU" dirty="0" err="1" smtClean="0"/>
              <a:t>Карпунинская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Стоимость реализации = 1 300 </a:t>
            </a:r>
            <a:r>
              <a:rPr lang="ru-RU" dirty="0" smtClean="0"/>
              <a:t>667,81 </a:t>
            </a:r>
            <a:r>
              <a:rPr lang="ru-RU" dirty="0" smtClean="0"/>
              <a:t>руб. без НДС.</a:t>
            </a:r>
          </a:p>
          <a:p>
            <a:endParaRPr lang="ru-RU" sz="1600" dirty="0" smtClean="0"/>
          </a:p>
          <a:p>
            <a:r>
              <a:rPr lang="ru-RU" dirty="0" smtClean="0"/>
              <a:t>         Замена силовых трансформаторов со сроком службы 30 лет и более в рамках Программы энергосбережения и повышения энергетической эффективности. Стоимость реализации = 1 541 638,86 руб. без НДС.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Итого стоимость реализации новых мероприятий = 4 417 </a:t>
            </a:r>
            <a:r>
              <a:rPr lang="ru-RU" dirty="0" smtClean="0"/>
              <a:t>306,67 </a:t>
            </a:r>
            <a:r>
              <a:rPr lang="ru-RU" dirty="0" smtClean="0"/>
              <a:t>без НДС.</a:t>
            </a:r>
          </a:p>
          <a:p>
            <a:endParaRPr lang="ru-RU" sz="1000" dirty="0" smtClean="0"/>
          </a:p>
          <a:p>
            <a:r>
              <a:rPr lang="ru-RU" dirty="0" smtClean="0"/>
              <a:t>	4 </a:t>
            </a:r>
            <a:r>
              <a:rPr lang="ru-RU" dirty="0" smtClean="0"/>
              <a:t>152 242,08 </a:t>
            </a:r>
            <a:r>
              <a:rPr lang="ru-RU" dirty="0" smtClean="0"/>
              <a:t>руб. за счет экономии по источнику «Амортизация»</a:t>
            </a:r>
          </a:p>
          <a:p>
            <a:endParaRPr lang="ru-RU" sz="1000" dirty="0" smtClean="0"/>
          </a:p>
          <a:p>
            <a:r>
              <a:rPr lang="ru-RU" dirty="0" smtClean="0"/>
              <a:t>	</a:t>
            </a:r>
            <a:r>
              <a:rPr lang="ru-RU" dirty="0" smtClean="0"/>
              <a:t>265 064,59 </a:t>
            </a:r>
            <a:r>
              <a:rPr lang="ru-RU" dirty="0" smtClean="0"/>
              <a:t>руб. за счет экономии потерь (Прил. 18 ЭЗ №9-э/</a:t>
            </a:r>
            <a:r>
              <a:rPr lang="ru-RU" dirty="0" err="1" smtClean="0"/>
              <a:t>нвв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83568" y="1922314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83568" y="2708920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08578" y="3501008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95286" y="4365104"/>
            <a:ext cx="80811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27584" y="4797152"/>
            <a:ext cx="0" cy="64807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827584" y="5013176"/>
            <a:ext cx="72008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819632" y="5445224"/>
            <a:ext cx="72008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>
                <a:solidFill>
                  <a:schemeClr val="tx2"/>
                </a:solidFill>
              </a:rPr>
              <a:t>Замена силовых трансформаторов со сроком службы </a:t>
            </a:r>
            <a:r>
              <a:rPr lang="ru-RU" sz="2500" b="1" dirty="0" smtClean="0">
                <a:solidFill>
                  <a:schemeClr val="tx2"/>
                </a:solidFill>
              </a:rPr>
              <a:t>           30 </a:t>
            </a:r>
            <a:r>
              <a:rPr lang="ru-RU" sz="2500" b="1" dirty="0">
                <a:solidFill>
                  <a:schemeClr val="tx2"/>
                </a:solidFill>
              </a:rPr>
              <a:t>и более лет</a:t>
            </a:r>
            <a:r>
              <a:rPr lang="ru-RU" sz="2500" b="1" dirty="0" smtClean="0">
                <a:solidFill>
                  <a:schemeClr val="tx2"/>
                </a:solidFill>
              </a:rPr>
              <a:t>: 2025 г.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9293" y="908720"/>
            <a:ext cx="81071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/>
              <a:t>Характеристика</a:t>
            </a:r>
            <a:r>
              <a:rPr lang="ru-RU" dirty="0" smtClean="0"/>
              <a:t>: Замена </a:t>
            </a:r>
            <a:r>
              <a:rPr lang="ru-RU" dirty="0"/>
              <a:t>морально и физически </a:t>
            </a:r>
            <a:r>
              <a:rPr lang="ru-RU" dirty="0" smtClean="0"/>
              <a:t>устаревших трансформаторов </a:t>
            </a:r>
            <a:r>
              <a:rPr lang="ru-RU" dirty="0"/>
              <a:t>классом напряжения 6,0/0,4 </a:t>
            </a:r>
            <a:r>
              <a:rPr lang="ru-RU" dirty="0" err="1"/>
              <a:t>кВ</a:t>
            </a:r>
            <a:r>
              <a:rPr lang="ru-RU" dirty="0"/>
              <a:t> трансформаторами ТМГ с улучшенными техническими </a:t>
            </a:r>
            <a:r>
              <a:rPr lang="ru-RU" dirty="0" smtClean="0"/>
              <a:t>характеристиками. Мероприятие </a:t>
            </a:r>
            <a:r>
              <a:rPr lang="ru-RU" dirty="0"/>
              <a:t>включено </a:t>
            </a:r>
            <a:r>
              <a:rPr lang="ru-RU" dirty="0" smtClean="0"/>
              <a:t>в «Программу энергосбережения и повышения энергетической э</a:t>
            </a:r>
            <a:r>
              <a:rPr lang="ru-RU" dirty="0"/>
              <a:t>ффектив</a:t>
            </a:r>
            <a:r>
              <a:rPr lang="ru-RU" dirty="0" smtClean="0"/>
              <a:t>ности».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54802" y="4587319"/>
            <a:ext cx="7180432" cy="1077218"/>
          </a:xfrm>
          <a:prstGeom prst="rect">
            <a:avLst/>
          </a:prstGeom>
          <a:noFill/>
          <a:ln w="12700">
            <a:solidFill>
              <a:schemeClr val="tx2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 рамках утвержденной «ПЭС/ЭФ» по данному мероприятию  запланирована ежегодная экономия энергоресурса = 54 тыс. кВт*ч</a:t>
            </a:r>
          </a:p>
          <a:p>
            <a:pPr algn="ctr"/>
            <a:r>
              <a:rPr lang="ru-RU" sz="1600" dirty="0" smtClean="0"/>
              <a:t>Ежегодная экономия энергоресурса планово увеличится на 32,4 тыс. кВт*ч (60%) в результате предлагаемой корректировки и составит 86,4 тыс. кВт*ч</a:t>
            </a:r>
            <a:endParaRPr lang="ru-RU" sz="1600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22483"/>
              </p:ext>
            </p:extLst>
          </p:nvPr>
        </p:nvGraphicFramePr>
        <p:xfrm>
          <a:off x="872767" y="2420888"/>
          <a:ext cx="7144501" cy="158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28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79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79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79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92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Мероприятие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Утверждено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Предложение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23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Экономия потерь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Амортизация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Экономия потерь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Амортизация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92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Замена силовых ТМГ со </a:t>
                      </a:r>
                      <a:r>
                        <a:rPr lang="ru-RU" sz="1400" u="none" strike="noStrike" dirty="0" smtClean="0">
                          <a:effectLst/>
                        </a:rPr>
                        <a:t>сроком </a:t>
                      </a:r>
                      <a:r>
                        <a:rPr lang="ru-RU" sz="1400" u="none" strike="noStrike" dirty="0">
                          <a:effectLst/>
                        </a:rPr>
                        <a:t>службы 30 лет и более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3 099 603,99 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0,00 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3 364 668,58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1 276 574,27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Замена 5 ТМГ: вывод МВА 2,16; ввод МВА 2,22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Замена 8 ТМГ: вывод 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МВА 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3,36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; ввод МВА 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3,65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6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>
                <a:solidFill>
                  <a:schemeClr val="tx2"/>
                </a:solidFill>
              </a:rPr>
              <a:t>Замена силовых трансформаторов со сроком службы </a:t>
            </a:r>
            <a:r>
              <a:rPr lang="ru-RU" sz="2500" b="1" dirty="0" smtClean="0">
                <a:solidFill>
                  <a:schemeClr val="tx2"/>
                </a:solidFill>
              </a:rPr>
              <a:t>           30 </a:t>
            </a:r>
            <a:r>
              <a:rPr lang="ru-RU" sz="2500" b="1" dirty="0">
                <a:solidFill>
                  <a:schemeClr val="tx2"/>
                </a:solidFill>
              </a:rPr>
              <a:t>и более лет</a:t>
            </a:r>
            <a:r>
              <a:rPr lang="ru-RU" sz="2500" b="1" dirty="0" smtClean="0">
                <a:solidFill>
                  <a:schemeClr val="tx2"/>
                </a:solidFill>
              </a:rPr>
              <a:t>: 2025 – 2029 </a:t>
            </a:r>
            <a:r>
              <a:rPr lang="ru-RU" sz="2500" b="1" dirty="0" err="1" smtClean="0">
                <a:solidFill>
                  <a:schemeClr val="tx2"/>
                </a:solidFill>
              </a:rPr>
              <a:t>г.г</a:t>
            </a:r>
            <a:r>
              <a:rPr lang="ru-RU" sz="2500" b="1" dirty="0" smtClean="0">
                <a:solidFill>
                  <a:schemeClr val="tx2"/>
                </a:solidFill>
              </a:rPr>
              <a:t>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220329"/>
              </p:ext>
            </p:extLst>
          </p:nvPr>
        </p:nvGraphicFramePr>
        <p:xfrm>
          <a:off x="463240" y="908720"/>
          <a:ext cx="8323106" cy="4652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3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До реконструкции</a:t>
                      </a:r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2057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baseline="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58201"/>
              </p:ext>
            </p:extLst>
          </p:nvPr>
        </p:nvGraphicFramePr>
        <p:xfrm>
          <a:off x="463239" y="1397000"/>
          <a:ext cx="8311488" cy="4543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0496">
                  <a:extLst>
                    <a:ext uri="{9D8B030D-6E8A-4147-A177-3AD203B41FA5}">
                      <a16:colId xmlns:a16="http://schemas.microsoft.com/office/drawing/2014/main" xmlns="" val="724984204"/>
                    </a:ext>
                  </a:extLst>
                </a:gridCol>
                <a:gridCol w="2770496">
                  <a:extLst>
                    <a:ext uri="{9D8B030D-6E8A-4147-A177-3AD203B41FA5}">
                      <a16:colId xmlns:a16="http://schemas.microsoft.com/office/drawing/2014/main" xmlns="" val="995642828"/>
                    </a:ext>
                  </a:extLst>
                </a:gridCol>
                <a:gridCol w="2770496">
                  <a:extLst>
                    <a:ext uri="{9D8B030D-6E8A-4147-A177-3AD203B41FA5}">
                      <a16:colId xmlns:a16="http://schemas.microsoft.com/office/drawing/2014/main" xmlns="" val="3898277991"/>
                    </a:ext>
                  </a:extLst>
                </a:gridCol>
              </a:tblGrid>
              <a:tr h="2964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3890374"/>
                  </a:ext>
                </a:extLst>
              </a:tr>
              <a:tr h="15791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ТСМА-400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</a:rPr>
                        <a:t>кВА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 №2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в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ТП-332 (г. Рыбинск, ул. Солнечная, д. 63)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2. ТСМА-400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0" baseline="0" dirty="0" err="1" smtClean="0">
                          <a:solidFill>
                            <a:schemeClr val="tx1"/>
                          </a:solidFill>
                        </a:rPr>
                        <a:t>кВА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№1 в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ТП-113(н) (г. Рыбинск, ул. Свердлова, в р-не д.26)</a:t>
                      </a:r>
                      <a:endParaRPr lang="ru-RU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3. ТСМА-400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aseline="0" dirty="0" err="1" smtClean="0"/>
                        <a:t>кВА</a:t>
                      </a:r>
                      <a:r>
                        <a:rPr lang="ru-RU" sz="1800" baseline="0" dirty="0" smtClean="0"/>
                        <a:t> №1 в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ТП-59 (г. Рыбинск, ул. </a:t>
                      </a:r>
                      <a:r>
                        <a:rPr lang="ru-RU" sz="1800" baseline="0" dirty="0" err="1" smtClean="0"/>
                        <a:t>Гремячевская</a:t>
                      </a:r>
                      <a:r>
                        <a:rPr lang="ru-RU" sz="1800" baseline="0" dirty="0" smtClean="0"/>
                        <a:t>, в р-не д.45)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6378988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1"/>
          <a:stretch/>
        </p:blipFill>
        <p:spPr>
          <a:xfrm rot="5400000">
            <a:off x="408088" y="1774488"/>
            <a:ext cx="2857952" cy="22527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r="2739"/>
          <a:stretch/>
        </p:blipFill>
        <p:spPr>
          <a:xfrm rot="5400000">
            <a:off x="3166578" y="1720409"/>
            <a:ext cx="2875932" cy="233981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31"/>
          <a:stretch/>
        </p:blipFill>
        <p:spPr>
          <a:xfrm rot="5400000">
            <a:off x="5992304" y="1675390"/>
            <a:ext cx="2875932" cy="242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4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>
                <a:solidFill>
                  <a:schemeClr val="tx2"/>
                </a:solidFill>
              </a:rPr>
              <a:t>Модернизация ТП-194 с заменой оборудования РУ-6кВ с переводом </a:t>
            </a:r>
            <a:r>
              <a:rPr lang="ru-RU" sz="2500" b="1" dirty="0" smtClean="0">
                <a:solidFill>
                  <a:schemeClr val="tx2"/>
                </a:solidFill>
              </a:rPr>
              <a:t>нагрузок: 2025 г.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7213" y="790333"/>
            <a:ext cx="81071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/>
              <a:t>Характеристика</a:t>
            </a:r>
            <a:r>
              <a:rPr lang="ru-RU" dirty="0"/>
              <a:t>: Требуется замена оборудования РУ-6кВ, устаревшего как физически, так морально, для надежного и бесперебойного электроснабжения потребителей, а также для увеличения мощности ТП-193 (район «Черемховская </a:t>
            </a:r>
            <a:r>
              <a:rPr lang="ru-RU" dirty="0" err="1"/>
              <a:t>промзона</a:t>
            </a:r>
            <a:r>
              <a:rPr lang="ru-RU" dirty="0" smtClean="0"/>
              <a:t>»).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633656"/>
              </p:ext>
            </p:extLst>
          </p:nvPr>
        </p:nvGraphicFramePr>
        <p:xfrm>
          <a:off x="937554" y="2276872"/>
          <a:ext cx="7033798" cy="167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01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84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84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8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84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447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Мероприятие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Утверждено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Предложение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0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Экономия потерь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Амортизация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Экономия потерь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Амортизация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75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Модернизация ТП-194 с заменой оборудования РУ-6кВ с переводом нагрузок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4 827 876,85 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9 564 814,08 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4 827 876,85 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5 590 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047,15 </a:t>
                      </a:r>
                      <a:r>
                        <a:rPr lang="ru-RU" sz="1400" u="none" strike="noStrike" dirty="0" smtClean="0">
                          <a:effectLst/>
                        </a:rPr>
                        <a:t>₽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9208" y="4418032"/>
            <a:ext cx="81071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Основанием для корректировки стоимости инвестиционного мероприятия выступает полученное ОАО «Рыбинская городская электросеть» </a:t>
            </a:r>
            <a:r>
              <a:rPr lang="ru-RU" dirty="0" smtClean="0"/>
              <a:t>коммерческие предложения </a:t>
            </a:r>
            <a:r>
              <a:rPr lang="ru-RU" dirty="0" smtClean="0"/>
              <a:t>от </a:t>
            </a:r>
            <a:r>
              <a:rPr lang="ru-RU" dirty="0" smtClean="0"/>
              <a:t>подрядных организаций </a:t>
            </a:r>
            <a:r>
              <a:rPr lang="ru-RU" dirty="0" smtClean="0"/>
              <a:t>на сумму </a:t>
            </a:r>
            <a:r>
              <a:rPr lang="ru-RU" sz="1600" dirty="0"/>
              <a:t>10 </a:t>
            </a:r>
            <a:r>
              <a:rPr lang="ru-RU" sz="1600" dirty="0" smtClean="0"/>
              <a:t>262 924,00 </a:t>
            </a:r>
            <a:r>
              <a:rPr lang="ru-RU" sz="1600" dirty="0" smtClean="0"/>
              <a:t>руб. без </a:t>
            </a:r>
            <a:r>
              <a:rPr lang="ru-RU" sz="1600" dirty="0" smtClean="0"/>
              <a:t>НДС по СМР и на сумму 155 000,00 руб. без НДС по ПИР.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5545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 smtClean="0">
                <a:solidFill>
                  <a:schemeClr val="tx2"/>
                </a:solidFill>
              </a:rPr>
              <a:t>Обновление парка </a:t>
            </a:r>
            <a:r>
              <a:rPr lang="ru-RU" sz="2500" b="1" dirty="0" err="1" smtClean="0">
                <a:solidFill>
                  <a:schemeClr val="tx2"/>
                </a:solidFill>
              </a:rPr>
              <a:t>спецавтотехники</a:t>
            </a:r>
            <a:r>
              <a:rPr lang="ru-RU" sz="2500" b="1" dirty="0" smtClean="0">
                <a:solidFill>
                  <a:schemeClr val="tx2"/>
                </a:solidFill>
              </a:rPr>
              <a:t>: 2025 г.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7213" y="790333"/>
            <a:ext cx="810716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/>
              <a:t>Характеристика</a:t>
            </a:r>
            <a:r>
              <a:rPr lang="ru-RU" dirty="0"/>
              <a:t>: </a:t>
            </a:r>
            <a:r>
              <a:rPr lang="ru-RU" dirty="0" smtClean="0"/>
              <a:t>Нормативное количество автотехники = 71 ед., фактическое количество = 57 ед. Значительная </a:t>
            </a:r>
            <a:r>
              <a:rPr lang="ru-RU" dirty="0"/>
              <a:t>часть </a:t>
            </a:r>
            <a:r>
              <a:rPr lang="ru-RU" dirty="0" smtClean="0"/>
              <a:t>имеющегося автопарка </a:t>
            </a:r>
            <a:r>
              <a:rPr lang="ru-RU" dirty="0"/>
              <a:t>работает на предельном сроке </a:t>
            </a:r>
            <a:r>
              <a:rPr lang="ru-RU" dirty="0" smtClean="0"/>
              <a:t>износа (18 ед. с износом 100%). </a:t>
            </a:r>
          </a:p>
          <a:p>
            <a:pPr lvl="0"/>
            <a:r>
              <a:rPr lang="ru-RU" dirty="0" smtClean="0"/>
              <a:t>В рамках корректировки инвестиционной программы предлагается произвести замену ТС на новый легковой автомобиль Лада </a:t>
            </a:r>
            <a:r>
              <a:rPr lang="ru-RU" dirty="0" err="1" smtClean="0"/>
              <a:t>Ларгус</a:t>
            </a:r>
            <a:r>
              <a:rPr lang="ru-RU" dirty="0" smtClean="0"/>
              <a:t>. Замена позволит сократить расходы организации на ремонт и обслуживание а также снизить расход ГСМ.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916672"/>
              </p:ext>
            </p:extLst>
          </p:nvPr>
        </p:nvGraphicFramePr>
        <p:xfrm>
          <a:off x="639975" y="2924944"/>
          <a:ext cx="7886699" cy="1864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03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90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90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590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590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1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Мероприятие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Утверждено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Предложение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Экономия потерь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Амортизация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Экономия потерь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Амортизация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Обновление парка </a:t>
                      </a:r>
                      <a:r>
                        <a:rPr lang="ru-RU" sz="1400" u="none" strike="noStrike" dirty="0" err="1">
                          <a:effectLst/>
                        </a:rPr>
                        <a:t>спецавтотехники</a:t>
                      </a:r>
                      <a:r>
                        <a:rPr lang="ru-RU" sz="1400" u="none" strike="noStrike" dirty="0">
                          <a:effectLst/>
                        </a:rPr>
                        <a:t>, в </a:t>
                      </a:r>
                      <a:r>
                        <a:rPr lang="ru-RU" sz="1400" u="none" strike="noStrike" dirty="0" err="1">
                          <a:effectLst/>
                        </a:rPr>
                        <a:t>т.ч</a:t>
                      </a:r>
                      <a:r>
                        <a:rPr lang="ru-RU" sz="1400" u="none" strike="noStrike" dirty="0">
                          <a:effectLst/>
                        </a:rPr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13 131 641,82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14 529 166,67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УАЗ 2шт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2 628 116,20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2 535 000,00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ГАС Соболь, 1шт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2 011 313,42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1 794 166,67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АГП Чайка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8 492 212,20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8 625 000,00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Лада Ларгус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0,00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1 575 000,00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95286" y="5013176"/>
            <a:ext cx="810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Основание для корректировки стоимости утвержденных единиц </a:t>
            </a:r>
            <a:r>
              <a:rPr lang="ru-RU" dirty="0" err="1" smtClean="0"/>
              <a:t>спецавтотехники</a:t>
            </a:r>
            <a:r>
              <a:rPr lang="ru-RU" dirty="0" smtClean="0"/>
              <a:t> – результаты закупочных процедур.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8075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330218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>
                <a:solidFill>
                  <a:schemeClr val="tx2"/>
                </a:solidFill>
              </a:rPr>
              <a:t>Обновление парка </a:t>
            </a:r>
            <a:r>
              <a:rPr lang="ru-RU" sz="2500" b="1" dirty="0" err="1">
                <a:solidFill>
                  <a:schemeClr val="tx2"/>
                </a:solidFill>
              </a:rPr>
              <a:t>спецавтотехники</a:t>
            </a:r>
            <a:r>
              <a:rPr lang="ru-RU" sz="2500" b="1" dirty="0">
                <a:solidFill>
                  <a:schemeClr val="tx2"/>
                </a:solidFill>
              </a:rPr>
              <a:t>: 2025 г.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764704"/>
            <a:ext cx="8494712" cy="5307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791619"/>
              </p:ext>
            </p:extLst>
          </p:nvPr>
        </p:nvGraphicFramePr>
        <p:xfrm>
          <a:off x="463240" y="908720"/>
          <a:ext cx="8323106" cy="4652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3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УАЗ 390995 в324тн76</a:t>
                      </a:r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205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920" y="1405179"/>
            <a:ext cx="2785342" cy="20890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917" y="3624066"/>
            <a:ext cx="2736769" cy="215733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22" y="1405178"/>
            <a:ext cx="2880319" cy="20890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22" y="3627992"/>
            <a:ext cx="288031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357188" y="6157913"/>
            <a:ext cx="8494712" cy="557212"/>
            <a:chOff x="357158" y="6157795"/>
            <a:chExt cx="8495242" cy="557329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72800" y="6387590"/>
              <a:ext cx="7779600" cy="21835"/>
            </a:xfrm>
            <a:custGeom>
              <a:avLst/>
              <a:gdLst>
                <a:gd name="T0" fmla="*/ 0 w 7800"/>
                <a:gd name="T1" fmla="*/ 0 h 52"/>
                <a:gd name="T2" fmla="*/ 2147483647 w 7800"/>
                <a:gd name="T3" fmla="*/ 0 h 52"/>
                <a:gd name="T4" fmla="*/ 2147483647 w 7800"/>
                <a:gd name="T5" fmla="*/ 2147483647 h 52"/>
                <a:gd name="T6" fmla="*/ 2147483647 w 7800"/>
                <a:gd name="T7" fmla="*/ 2147483647 h 52"/>
                <a:gd name="T8" fmla="*/ 2147483647 w 7800"/>
                <a:gd name="T9" fmla="*/ 2147483647 h 52"/>
                <a:gd name="T10" fmla="*/ 0 w 780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00"/>
                <a:gd name="T19" fmla="*/ 0 h 52"/>
                <a:gd name="T20" fmla="*/ 7800 w 780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00" h="52">
                  <a:moveTo>
                    <a:pt x="0" y="0"/>
                  </a:moveTo>
                  <a:lnTo>
                    <a:pt x="7800" y="0"/>
                  </a:lnTo>
                  <a:lnTo>
                    <a:pt x="7800" y="52"/>
                  </a:lnTo>
                  <a:lnTo>
                    <a:pt x="5" y="52"/>
                  </a:lnTo>
                  <a:lnTo>
                    <a:pt x="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6423393" y="6213944"/>
              <a:ext cx="2363449" cy="194442"/>
            </a:xfrm>
            <a:custGeom>
              <a:avLst/>
              <a:gdLst>
                <a:gd name="T0" fmla="*/ 2147483647 w 5682"/>
                <a:gd name="T1" fmla="*/ 2147483647 h 467"/>
                <a:gd name="T2" fmla="*/ 2147483647 w 5682"/>
                <a:gd name="T3" fmla="*/ 2147483647 h 467"/>
                <a:gd name="T4" fmla="*/ 2147483647 w 5682"/>
                <a:gd name="T5" fmla="*/ 2147483647 h 467"/>
                <a:gd name="T6" fmla="*/ 2147483647 w 5682"/>
                <a:gd name="T7" fmla="*/ 2147483647 h 467"/>
                <a:gd name="T8" fmla="*/ 2147483647 w 5682"/>
                <a:gd name="T9" fmla="*/ 2147483647 h 467"/>
                <a:gd name="T10" fmla="*/ 2147483647 w 5682"/>
                <a:gd name="T11" fmla="*/ 2147483647 h 467"/>
                <a:gd name="T12" fmla="*/ 2147483647 w 5682"/>
                <a:gd name="T13" fmla="*/ 2147483647 h 467"/>
                <a:gd name="T14" fmla="*/ 2147483647 w 5682"/>
                <a:gd name="T15" fmla="*/ 2147483647 h 467"/>
                <a:gd name="T16" fmla="*/ 2147483647 w 5682"/>
                <a:gd name="T17" fmla="*/ 2147483647 h 467"/>
                <a:gd name="T18" fmla="*/ 2147483647 w 5682"/>
                <a:gd name="T19" fmla="*/ 2147483647 h 467"/>
                <a:gd name="T20" fmla="*/ 2147483647 w 5682"/>
                <a:gd name="T21" fmla="*/ 2147483647 h 467"/>
                <a:gd name="T22" fmla="*/ 2147483647 w 5682"/>
                <a:gd name="T23" fmla="*/ 2147483647 h 467"/>
                <a:gd name="T24" fmla="*/ 2147483647 w 5682"/>
                <a:gd name="T25" fmla="*/ 2147483647 h 467"/>
                <a:gd name="T26" fmla="*/ 2147483647 w 5682"/>
                <a:gd name="T27" fmla="*/ 2147483647 h 467"/>
                <a:gd name="T28" fmla="*/ 2147483647 w 5682"/>
                <a:gd name="T29" fmla="*/ 2147483647 h 467"/>
                <a:gd name="T30" fmla="*/ 2147483647 w 5682"/>
                <a:gd name="T31" fmla="*/ 2147483647 h 467"/>
                <a:gd name="T32" fmla="*/ 2147483647 w 5682"/>
                <a:gd name="T33" fmla="*/ 2147483647 h 467"/>
                <a:gd name="T34" fmla="*/ 2147483647 w 5682"/>
                <a:gd name="T35" fmla="*/ 2147483647 h 467"/>
                <a:gd name="T36" fmla="*/ 2147483647 w 5682"/>
                <a:gd name="T37" fmla="*/ 2147483647 h 467"/>
                <a:gd name="T38" fmla="*/ 2147483647 w 5682"/>
                <a:gd name="T39" fmla="*/ 2147483647 h 467"/>
                <a:gd name="T40" fmla="*/ 2147483647 w 5682"/>
                <a:gd name="T41" fmla="*/ 2147483647 h 467"/>
                <a:gd name="T42" fmla="*/ 2147483647 w 5682"/>
                <a:gd name="T43" fmla="*/ 2147483647 h 467"/>
                <a:gd name="T44" fmla="*/ 2147483647 w 5682"/>
                <a:gd name="T45" fmla="*/ 2147483647 h 467"/>
                <a:gd name="T46" fmla="*/ 2147483647 w 5682"/>
                <a:gd name="T47" fmla="*/ 2147483647 h 467"/>
                <a:gd name="T48" fmla="*/ 2147483647 w 5682"/>
                <a:gd name="T49" fmla="*/ 2147483647 h 467"/>
                <a:gd name="T50" fmla="*/ 2147483647 w 5682"/>
                <a:gd name="T51" fmla="*/ 2147483647 h 467"/>
                <a:gd name="T52" fmla="*/ 2147483647 w 5682"/>
                <a:gd name="T53" fmla="*/ 2147483647 h 467"/>
                <a:gd name="T54" fmla="*/ 2147483647 w 5682"/>
                <a:gd name="T55" fmla="*/ 2147483647 h 467"/>
                <a:gd name="T56" fmla="*/ 2147483647 w 5682"/>
                <a:gd name="T57" fmla="*/ 2147483647 h 467"/>
                <a:gd name="T58" fmla="*/ 2147483647 w 5682"/>
                <a:gd name="T59" fmla="*/ 2147483647 h 467"/>
                <a:gd name="T60" fmla="*/ 2147483647 w 5682"/>
                <a:gd name="T61" fmla="*/ 2147483647 h 467"/>
                <a:gd name="T62" fmla="*/ 2147483647 w 5682"/>
                <a:gd name="T63" fmla="*/ 2147483647 h 467"/>
                <a:gd name="T64" fmla="*/ 2147483647 w 5682"/>
                <a:gd name="T65" fmla="*/ 2147483647 h 467"/>
                <a:gd name="T66" fmla="*/ 2147483647 w 5682"/>
                <a:gd name="T67" fmla="*/ 2147483647 h 467"/>
                <a:gd name="T68" fmla="*/ 2147483647 w 5682"/>
                <a:gd name="T69" fmla="*/ 2147483647 h 467"/>
                <a:gd name="T70" fmla="*/ 2147483647 w 5682"/>
                <a:gd name="T71" fmla="*/ 2147483647 h 467"/>
                <a:gd name="T72" fmla="*/ 2147483647 w 5682"/>
                <a:gd name="T73" fmla="*/ 2147483647 h 467"/>
                <a:gd name="T74" fmla="*/ 2147483647 w 5682"/>
                <a:gd name="T75" fmla="*/ 2147483647 h 467"/>
                <a:gd name="T76" fmla="*/ 2147483647 w 5682"/>
                <a:gd name="T77" fmla="*/ 2147483647 h 467"/>
                <a:gd name="T78" fmla="*/ 2147483647 w 5682"/>
                <a:gd name="T79" fmla="*/ 2147483647 h 467"/>
                <a:gd name="T80" fmla="*/ 2147483647 w 5682"/>
                <a:gd name="T81" fmla="*/ 2147483647 h 467"/>
                <a:gd name="T82" fmla="*/ 2147483647 w 5682"/>
                <a:gd name="T83" fmla="*/ 2147483647 h 467"/>
                <a:gd name="T84" fmla="*/ 2147483647 w 5682"/>
                <a:gd name="T85" fmla="*/ 2147483647 h 467"/>
                <a:gd name="T86" fmla="*/ 2147483647 w 5682"/>
                <a:gd name="T87" fmla="*/ 2147483647 h 467"/>
                <a:gd name="T88" fmla="*/ 2147483647 w 5682"/>
                <a:gd name="T89" fmla="*/ 2147483647 h 467"/>
                <a:gd name="T90" fmla="*/ 2147483647 w 5682"/>
                <a:gd name="T91" fmla="*/ 2147483647 h 467"/>
                <a:gd name="T92" fmla="*/ 2147483647 w 5682"/>
                <a:gd name="T93" fmla="*/ 2147483647 h 467"/>
                <a:gd name="T94" fmla="*/ 2147483647 w 5682"/>
                <a:gd name="T95" fmla="*/ 2147483647 h 467"/>
                <a:gd name="T96" fmla="*/ 2147483647 w 5682"/>
                <a:gd name="T97" fmla="*/ 2147483647 h 467"/>
                <a:gd name="T98" fmla="*/ 2147483647 w 5682"/>
                <a:gd name="T99" fmla="*/ 2147483647 h 467"/>
                <a:gd name="T100" fmla="*/ 2147483647 w 5682"/>
                <a:gd name="T101" fmla="*/ 2147483647 h 467"/>
                <a:gd name="T102" fmla="*/ 2147483647 w 5682"/>
                <a:gd name="T103" fmla="*/ 2147483647 h 467"/>
                <a:gd name="T104" fmla="*/ 2147483647 w 5682"/>
                <a:gd name="T105" fmla="*/ 2147483647 h 467"/>
                <a:gd name="T106" fmla="*/ 2147483647 w 5682"/>
                <a:gd name="T107" fmla="*/ 2147483647 h 467"/>
                <a:gd name="T108" fmla="*/ 2147483647 w 5682"/>
                <a:gd name="T109" fmla="*/ 2147483647 h 467"/>
                <a:gd name="T110" fmla="*/ 2147483647 w 5682"/>
                <a:gd name="T111" fmla="*/ 2147483647 h 467"/>
                <a:gd name="T112" fmla="*/ 2147483647 w 5682"/>
                <a:gd name="T113" fmla="*/ 2147483647 h 467"/>
                <a:gd name="T114" fmla="*/ 2147483647 w 5682"/>
                <a:gd name="T115" fmla="*/ 2147483647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82"/>
                <a:gd name="T175" fmla="*/ 0 h 467"/>
                <a:gd name="T176" fmla="*/ 5682 w 5682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82" h="467">
                  <a:moveTo>
                    <a:pt x="123" y="217"/>
                  </a:moveTo>
                  <a:lnTo>
                    <a:pt x="194" y="217"/>
                  </a:lnTo>
                  <a:lnTo>
                    <a:pt x="222" y="217"/>
                  </a:lnTo>
                  <a:lnTo>
                    <a:pt x="246" y="212"/>
                  </a:lnTo>
                  <a:lnTo>
                    <a:pt x="265" y="203"/>
                  </a:lnTo>
                  <a:lnTo>
                    <a:pt x="279" y="193"/>
                  </a:lnTo>
                  <a:lnTo>
                    <a:pt x="293" y="179"/>
                  </a:lnTo>
                  <a:lnTo>
                    <a:pt x="298" y="160"/>
                  </a:lnTo>
                  <a:lnTo>
                    <a:pt x="307" y="137"/>
                  </a:lnTo>
                  <a:lnTo>
                    <a:pt x="312" y="109"/>
                  </a:lnTo>
                  <a:lnTo>
                    <a:pt x="317" y="90"/>
                  </a:lnTo>
                  <a:lnTo>
                    <a:pt x="317" y="71"/>
                  </a:lnTo>
                  <a:lnTo>
                    <a:pt x="317" y="57"/>
                  </a:lnTo>
                  <a:lnTo>
                    <a:pt x="312" y="43"/>
                  </a:lnTo>
                  <a:lnTo>
                    <a:pt x="307" y="29"/>
                  </a:lnTo>
                  <a:lnTo>
                    <a:pt x="298" y="19"/>
                  </a:lnTo>
                  <a:lnTo>
                    <a:pt x="284" y="14"/>
                  </a:lnTo>
                  <a:lnTo>
                    <a:pt x="269" y="10"/>
                  </a:lnTo>
                  <a:lnTo>
                    <a:pt x="251" y="5"/>
                  </a:lnTo>
                  <a:lnTo>
                    <a:pt x="232" y="5"/>
                  </a:lnTo>
                  <a:lnTo>
                    <a:pt x="80" y="5"/>
                  </a:lnTo>
                  <a:lnTo>
                    <a:pt x="0" y="467"/>
                  </a:lnTo>
                  <a:lnTo>
                    <a:pt x="80" y="467"/>
                  </a:lnTo>
                  <a:lnTo>
                    <a:pt x="123" y="217"/>
                  </a:lnTo>
                  <a:close/>
                  <a:moveTo>
                    <a:pt x="151" y="71"/>
                  </a:moveTo>
                  <a:lnTo>
                    <a:pt x="203" y="71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2" y="80"/>
                  </a:lnTo>
                  <a:lnTo>
                    <a:pt x="236" y="90"/>
                  </a:lnTo>
                  <a:lnTo>
                    <a:pt x="232" y="99"/>
                  </a:lnTo>
                  <a:lnTo>
                    <a:pt x="232" y="109"/>
                  </a:lnTo>
                  <a:lnTo>
                    <a:pt x="227" y="132"/>
                  </a:lnTo>
                  <a:lnTo>
                    <a:pt x="217" y="146"/>
                  </a:lnTo>
                  <a:lnTo>
                    <a:pt x="208" y="151"/>
                  </a:lnTo>
                  <a:lnTo>
                    <a:pt x="189" y="151"/>
                  </a:lnTo>
                  <a:lnTo>
                    <a:pt x="137" y="151"/>
                  </a:lnTo>
                  <a:lnTo>
                    <a:pt x="151" y="71"/>
                  </a:lnTo>
                  <a:close/>
                  <a:moveTo>
                    <a:pt x="454" y="5"/>
                  </a:moveTo>
                  <a:lnTo>
                    <a:pt x="373" y="5"/>
                  </a:lnTo>
                  <a:lnTo>
                    <a:pt x="321" y="302"/>
                  </a:lnTo>
                  <a:lnTo>
                    <a:pt x="477" y="302"/>
                  </a:lnTo>
                  <a:lnTo>
                    <a:pt x="496" y="297"/>
                  </a:lnTo>
                  <a:lnTo>
                    <a:pt x="515" y="292"/>
                  </a:lnTo>
                  <a:lnTo>
                    <a:pt x="534" y="288"/>
                  </a:lnTo>
                  <a:lnTo>
                    <a:pt x="548" y="278"/>
                  </a:lnTo>
                  <a:lnTo>
                    <a:pt x="558" y="269"/>
                  </a:lnTo>
                  <a:lnTo>
                    <a:pt x="567" y="250"/>
                  </a:lnTo>
                  <a:lnTo>
                    <a:pt x="577" y="231"/>
                  </a:lnTo>
                  <a:lnTo>
                    <a:pt x="581" y="208"/>
                  </a:lnTo>
                  <a:lnTo>
                    <a:pt x="586" y="193"/>
                  </a:lnTo>
                  <a:lnTo>
                    <a:pt x="586" y="179"/>
                  </a:lnTo>
                  <a:lnTo>
                    <a:pt x="581" y="165"/>
                  </a:lnTo>
                  <a:lnTo>
                    <a:pt x="581" y="151"/>
                  </a:lnTo>
                  <a:lnTo>
                    <a:pt x="572" y="142"/>
                  </a:lnTo>
                  <a:lnTo>
                    <a:pt x="567" y="132"/>
                  </a:lnTo>
                  <a:lnTo>
                    <a:pt x="553" y="128"/>
                  </a:lnTo>
                  <a:lnTo>
                    <a:pt x="539" y="123"/>
                  </a:lnTo>
                  <a:lnTo>
                    <a:pt x="525" y="118"/>
                  </a:lnTo>
                  <a:lnTo>
                    <a:pt x="506" y="118"/>
                  </a:lnTo>
                  <a:lnTo>
                    <a:pt x="435" y="118"/>
                  </a:lnTo>
                  <a:lnTo>
                    <a:pt x="454" y="5"/>
                  </a:lnTo>
                  <a:close/>
                  <a:moveTo>
                    <a:pt x="421" y="179"/>
                  </a:moveTo>
                  <a:lnTo>
                    <a:pt x="477" y="179"/>
                  </a:lnTo>
                  <a:lnTo>
                    <a:pt x="492" y="179"/>
                  </a:lnTo>
                  <a:lnTo>
                    <a:pt x="496" y="184"/>
                  </a:lnTo>
                  <a:lnTo>
                    <a:pt x="501" y="189"/>
                  </a:lnTo>
                  <a:lnTo>
                    <a:pt x="506" y="198"/>
                  </a:lnTo>
                  <a:lnTo>
                    <a:pt x="506" y="203"/>
                  </a:lnTo>
                  <a:lnTo>
                    <a:pt x="501" y="208"/>
                  </a:lnTo>
                  <a:lnTo>
                    <a:pt x="501" y="222"/>
                  </a:lnTo>
                  <a:lnTo>
                    <a:pt x="492" y="231"/>
                  </a:lnTo>
                  <a:lnTo>
                    <a:pt x="482" y="236"/>
                  </a:lnTo>
                  <a:lnTo>
                    <a:pt x="468" y="236"/>
                  </a:lnTo>
                  <a:lnTo>
                    <a:pt x="411" y="236"/>
                  </a:lnTo>
                  <a:lnTo>
                    <a:pt x="421" y="179"/>
                  </a:lnTo>
                  <a:close/>
                  <a:moveTo>
                    <a:pt x="742" y="5"/>
                  </a:moveTo>
                  <a:lnTo>
                    <a:pt x="662" y="5"/>
                  </a:lnTo>
                  <a:lnTo>
                    <a:pt x="610" y="302"/>
                  </a:lnTo>
                  <a:lnTo>
                    <a:pt x="690" y="302"/>
                  </a:lnTo>
                  <a:lnTo>
                    <a:pt x="742" y="5"/>
                  </a:lnTo>
                  <a:close/>
                  <a:moveTo>
                    <a:pt x="1007" y="5"/>
                  </a:moveTo>
                  <a:lnTo>
                    <a:pt x="794" y="5"/>
                  </a:lnTo>
                  <a:lnTo>
                    <a:pt x="742" y="302"/>
                  </a:lnTo>
                  <a:lnTo>
                    <a:pt x="893" y="302"/>
                  </a:lnTo>
                  <a:lnTo>
                    <a:pt x="912" y="297"/>
                  </a:lnTo>
                  <a:lnTo>
                    <a:pt x="931" y="292"/>
                  </a:lnTo>
                  <a:lnTo>
                    <a:pt x="950" y="288"/>
                  </a:lnTo>
                  <a:lnTo>
                    <a:pt x="964" y="278"/>
                  </a:lnTo>
                  <a:lnTo>
                    <a:pt x="979" y="269"/>
                  </a:lnTo>
                  <a:lnTo>
                    <a:pt x="988" y="250"/>
                  </a:lnTo>
                  <a:lnTo>
                    <a:pt x="993" y="231"/>
                  </a:lnTo>
                  <a:lnTo>
                    <a:pt x="1002" y="208"/>
                  </a:lnTo>
                  <a:lnTo>
                    <a:pt x="1002" y="193"/>
                  </a:lnTo>
                  <a:lnTo>
                    <a:pt x="1002" y="179"/>
                  </a:lnTo>
                  <a:lnTo>
                    <a:pt x="1002" y="165"/>
                  </a:lnTo>
                  <a:lnTo>
                    <a:pt x="997" y="151"/>
                  </a:lnTo>
                  <a:lnTo>
                    <a:pt x="993" y="142"/>
                  </a:lnTo>
                  <a:lnTo>
                    <a:pt x="983" y="132"/>
                  </a:lnTo>
                  <a:lnTo>
                    <a:pt x="974" y="128"/>
                  </a:lnTo>
                  <a:lnTo>
                    <a:pt x="960" y="123"/>
                  </a:lnTo>
                  <a:lnTo>
                    <a:pt x="945" y="118"/>
                  </a:lnTo>
                  <a:lnTo>
                    <a:pt x="927" y="118"/>
                  </a:lnTo>
                  <a:lnTo>
                    <a:pt x="851" y="118"/>
                  </a:lnTo>
                  <a:lnTo>
                    <a:pt x="860" y="66"/>
                  </a:lnTo>
                  <a:lnTo>
                    <a:pt x="997" y="66"/>
                  </a:lnTo>
                  <a:lnTo>
                    <a:pt x="1007" y="5"/>
                  </a:lnTo>
                  <a:close/>
                  <a:moveTo>
                    <a:pt x="841" y="179"/>
                  </a:moveTo>
                  <a:lnTo>
                    <a:pt x="893" y="179"/>
                  </a:lnTo>
                  <a:lnTo>
                    <a:pt x="908" y="179"/>
                  </a:lnTo>
                  <a:lnTo>
                    <a:pt x="917" y="184"/>
                  </a:lnTo>
                  <a:lnTo>
                    <a:pt x="922" y="189"/>
                  </a:lnTo>
                  <a:lnTo>
                    <a:pt x="922" y="198"/>
                  </a:lnTo>
                  <a:lnTo>
                    <a:pt x="922" y="203"/>
                  </a:lnTo>
                  <a:lnTo>
                    <a:pt x="922" y="208"/>
                  </a:lnTo>
                  <a:lnTo>
                    <a:pt x="917" y="222"/>
                  </a:lnTo>
                  <a:lnTo>
                    <a:pt x="912" y="231"/>
                  </a:lnTo>
                  <a:lnTo>
                    <a:pt x="898" y="236"/>
                  </a:lnTo>
                  <a:lnTo>
                    <a:pt x="884" y="236"/>
                  </a:lnTo>
                  <a:lnTo>
                    <a:pt x="832" y="236"/>
                  </a:lnTo>
                  <a:lnTo>
                    <a:pt x="841" y="179"/>
                  </a:lnTo>
                  <a:close/>
                  <a:moveTo>
                    <a:pt x="1153" y="5"/>
                  </a:moveTo>
                  <a:lnTo>
                    <a:pt x="1078" y="5"/>
                  </a:lnTo>
                  <a:lnTo>
                    <a:pt x="1026" y="302"/>
                  </a:lnTo>
                  <a:lnTo>
                    <a:pt x="1134" y="302"/>
                  </a:lnTo>
                  <a:lnTo>
                    <a:pt x="1257" y="104"/>
                  </a:lnTo>
                  <a:lnTo>
                    <a:pt x="1262" y="104"/>
                  </a:lnTo>
                  <a:lnTo>
                    <a:pt x="1224" y="302"/>
                  </a:lnTo>
                  <a:lnTo>
                    <a:pt x="1300" y="302"/>
                  </a:lnTo>
                  <a:lnTo>
                    <a:pt x="1352" y="5"/>
                  </a:lnTo>
                  <a:lnTo>
                    <a:pt x="1248" y="5"/>
                  </a:lnTo>
                  <a:lnTo>
                    <a:pt x="1125" y="198"/>
                  </a:lnTo>
                  <a:lnTo>
                    <a:pt x="1120" y="198"/>
                  </a:lnTo>
                  <a:lnTo>
                    <a:pt x="1153" y="5"/>
                  </a:lnTo>
                  <a:close/>
                  <a:moveTo>
                    <a:pt x="1484" y="5"/>
                  </a:moveTo>
                  <a:lnTo>
                    <a:pt x="1404" y="5"/>
                  </a:lnTo>
                  <a:lnTo>
                    <a:pt x="1352" y="302"/>
                  </a:lnTo>
                  <a:lnTo>
                    <a:pt x="1432" y="302"/>
                  </a:lnTo>
                  <a:lnTo>
                    <a:pt x="1451" y="184"/>
                  </a:lnTo>
                  <a:lnTo>
                    <a:pt x="1555" y="184"/>
                  </a:lnTo>
                  <a:lnTo>
                    <a:pt x="1536" y="302"/>
                  </a:lnTo>
                  <a:lnTo>
                    <a:pt x="1612" y="302"/>
                  </a:lnTo>
                  <a:lnTo>
                    <a:pt x="1664" y="5"/>
                  </a:lnTo>
                  <a:lnTo>
                    <a:pt x="1588" y="5"/>
                  </a:lnTo>
                  <a:lnTo>
                    <a:pt x="1565" y="113"/>
                  </a:lnTo>
                  <a:lnTo>
                    <a:pt x="1465" y="113"/>
                  </a:lnTo>
                  <a:lnTo>
                    <a:pt x="1484" y="5"/>
                  </a:lnTo>
                  <a:close/>
                  <a:moveTo>
                    <a:pt x="1952" y="109"/>
                  </a:moveTo>
                  <a:lnTo>
                    <a:pt x="1952" y="85"/>
                  </a:lnTo>
                  <a:lnTo>
                    <a:pt x="1957" y="71"/>
                  </a:lnTo>
                  <a:lnTo>
                    <a:pt x="1952" y="52"/>
                  </a:lnTo>
                  <a:lnTo>
                    <a:pt x="1948" y="38"/>
                  </a:lnTo>
                  <a:lnTo>
                    <a:pt x="1938" y="29"/>
                  </a:lnTo>
                  <a:lnTo>
                    <a:pt x="1929" y="19"/>
                  </a:lnTo>
                  <a:lnTo>
                    <a:pt x="1914" y="10"/>
                  </a:lnTo>
                  <a:lnTo>
                    <a:pt x="1896" y="5"/>
                  </a:lnTo>
                  <a:lnTo>
                    <a:pt x="1872" y="5"/>
                  </a:lnTo>
                  <a:lnTo>
                    <a:pt x="1848" y="0"/>
                  </a:lnTo>
                  <a:lnTo>
                    <a:pt x="1815" y="5"/>
                  </a:lnTo>
                  <a:lnTo>
                    <a:pt x="1792" y="5"/>
                  </a:lnTo>
                  <a:lnTo>
                    <a:pt x="1763" y="10"/>
                  </a:lnTo>
                  <a:lnTo>
                    <a:pt x="1744" y="24"/>
                  </a:lnTo>
                  <a:lnTo>
                    <a:pt x="1725" y="38"/>
                  </a:lnTo>
                  <a:lnTo>
                    <a:pt x="1711" y="57"/>
                  </a:lnTo>
                  <a:lnTo>
                    <a:pt x="1697" y="80"/>
                  </a:lnTo>
                  <a:lnTo>
                    <a:pt x="1688" y="113"/>
                  </a:lnTo>
                  <a:lnTo>
                    <a:pt x="1673" y="198"/>
                  </a:lnTo>
                  <a:lnTo>
                    <a:pt x="1673" y="226"/>
                  </a:lnTo>
                  <a:lnTo>
                    <a:pt x="1673" y="250"/>
                  </a:lnTo>
                  <a:lnTo>
                    <a:pt x="1683" y="269"/>
                  </a:lnTo>
                  <a:lnTo>
                    <a:pt x="1692" y="283"/>
                  </a:lnTo>
                  <a:lnTo>
                    <a:pt x="1706" y="292"/>
                  </a:lnTo>
                  <a:lnTo>
                    <a:pt x="1744" y="302"/>
                  </a:lnTo>
                  <a:lnTo>
                    <a:pt x="1796" y="302"/>
                  </a:lnTo>
                  <a:lnTo>
                    <a:pt x="1825" y="302"/>
                  </a:lnTo>
                  <a:lnTo>
                    <a:pt x="1853" y="297"/>
                  </a:lnTo>
                  <a:lnTo>
                    <a:pt x="1877" y="292"/>
                  </a:lnTo>
                  <a:lnTo>
                    <a:pt x="1896" y="283"/>
                  </a:lnTo>
                  <a:lnTo>
                    <a:pt x="1910" y="264"/>
                  </a:lnTo>
                  <a:lnTo>
                    <a:pt x="1924" y="245"/>
                  </a:lnTo>
                  <a:lnTo>
                    <a:pt x="1929" y="222"/>
                  </a:lnTo>
                  <a:lnTo>
                    <a:pt x="1938" y="189"/>
                  </a:lnTo>
                  <a:lnTo>
                    <a:pt x="1853" y="189"/>
                  </a:lnTo>
                  <a:lnTo>
                    <a:pt x="1853" y="203"/>
                  </a:lnTo>
                  <a:lnTo>
                    <a:pt x="1848" y="217"/>
                  </a:lnTo>
                  <a:lnTo>
                    <a:pt x="1844" y="222"/>
                  </a:lnTo>
                  <a:lnTo>
                    <a:pt x="1839" y="231"/>
                  </a:lnTo>
                  <a:lnTo>
                    <a:pt x="1820" y="236"/>
                  </a:lnTo>
                  <a:lnTo>
                    <a:pt x="1796" y="236"/>
                  </a:lnTo>
                  <a:lnTo>
                    <a:pt x="1777" y="231"/>
                  </a:lnTo>
                  <a:lnTo>
                    <a:pt x="1763" y="226"/>
                  </a:lnTo>
                  <a:lnTo>
                    <a:pt x="1758" y="217"/>
                  </a:lnTo>
                  <a:lnTo>
                    <a:pt x="1754" y="208"/>
                  </a:lnTo>
                  <a:lnTo>
                    <a:pt x="1758" y="184"/>
                  </a:lnTo>
                  <a:lnTo>
                    <a:pt x="1768" y="128"/>
                  </a:lnTo>
                  <a:lnTo>
                    <a:pt x="1773" y="99"/>
                  </a:lnTo>
                  <a:lnTo>
                    <a:pt x="1782" y="85"/>
                  </a:lnTo>
                  <a:lnTo>
                    <a:pt x="1801" y="76"/>
                  </a:lnTo>
                  <a:lnTo>
                    <a:pt x="1829" y="71"/>
                  </a:lnTo>
                  <a:lnTo>
                    <a:pt x="1844" y="71"/>
                  </a:lnTo>
                  <a:lnTo>
                    <a:pt x="1858" y="76"/>
                  </a:lnTo>
                  <a:lnTo>
                    <a:pt x="1867" y="80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67" y="109"/>
                  </a:lnTo>
                  <a:lnTo>
                    <a:pt x="1952" y="109"/>
                  </a:lnTo>
                  <a:close/>
                  <a:moveTo>
                    <a:pt x="2089" y="5"/>
                  </a:moveTo>
                  <a:lnTo>
                    <a:pt x="2014" y="5"/>
                  </a:lnTo>
                  <a:lnTo>
                    <a:pt x="1962" y="302"/>
                  </a:lnTo>
                  <a:lnTo>
                    <a:pt x="2037" y="302"/>
                  </a:lnTo>
                  <a:lnTo>
                    <a:pt x="2061" y="184"/>
                  </a:lnTo>
                  <a:lnTo>
                    <a:pt x="2085" y="184"/>
                  </a:lnTo>
                  <a:lnTo>
                    <a:pt x="2146" y="302"/>
                  </a:lnTo>
                  <a:lnTo>
                    <a:pt x="2241" y="302"/>
                  </a:lnTo>
                  <a:lnTo>
                    <a:pt x="2155" y="151"/>
                  </a:lnTo>
                  <a:lnTo>
                    <a:pt x="2288" y="5"/>
                  </a:lnTo>
                  <a:lnTo>
                    <a:pt x="2189" y="5"/>
                  </a:lnTo>
                  <a:lnTo>
                    <a:pt x="2094" y="113"/>
                  </a:lnTo>
                  <a:lnTo>
                    <a:pt x="2070" y="113"/>
                  </a:lnTo>
                  <a:lnTo>
                    <a:pt x="2089" y="5"/>
                  </a:lnTo>
                  <a:close/>
                  <a:moveTo>
                    <a:pt x="2458" y="250"/>
                  </a:moveTo>
                  <a:lnTo>
                    <a:pt x="2463" y="302"/>
                  </a:lnTo>
                  <a:lnTo>
                    <a:pt x="2543" y="302"/>
                  </a:lnTo>
                  <a:lnTo>
                    <a:pt x="2505" y="5"/>
                  </a:lnTo>
                  <a:lnTo>
                    <a:pt x="2387" y="5"/>
                  </a:lnTo>
                  <a:lnTo>
                    <a:pt x="2245" y="302"/>
                  </a:lnTo>
                  <a:lnTo>
                    <a:pt x="2326" y="302"/>
                  </a:lnTo>
                  <a:lnTo>
                    <a:pt x="2349" y="250"/>
                  </a:lnTo>
                  <a:lnTo>
                    <a:pt x="2458" y="250"/>
                  </a:lnTo>
                  <a:close/>
                  <a:moveTo>
                    <a:pt x="2449" y="193"/>
                  </a:moveTo>
                  <a:lnTo>
                    <a:pt x="2378" y="193"/>
                  </a:lnTo>
                  <a:lnTo>
                    <a:pt x="2434" y="62"/>
                  </a:lnTo>
                  <a:lnTo>
                    <a:pt x="2449" y="193"/>
                  </a:lnTo>
                  <a:close/>
                  <a:moveTo>
                    <a:pt x="2732" y="302"/>
                  </a:moveTo>
                  <a:lnTo>
                    <a:pt x="2808" y="302"/>
                  </a:lnTo>
                  <a:lnTo>
                    <a:pt x="2860" y="5"/>
                  </a:lnTo>
                  <a:lnTo>
                    <a:pt x="2709" y="5"/>
                  </a:lnTo>
                  <a:lnTo>
                    <a:pt x="2685" y="5"/>
                  </a:lnTo>
                  <a:lnTo>
                    <a:pt x="2666" y="10"/>
                  </a:lnTo>
                  <a:lnTo>
                    <a:pt x="2647" y="19"/>
                  </a:lnTo>
                  <a:lnTo>
                    <a:pt x="2633" y="29"/>
                  </a:lnTo>
                  <a:lnTo>
                    <a:pt x="2619" y="43"/>
                  </a:lnTo>
                  <a:lnTo>
                    <a:pt x="2609" y="57"/>
                  </a:lnTo>
                  <a:lnTo>
                    <a:pt x="2605" y="76"/>
                  </a:lnTo>
                  <a:lnTo>
                    <a:pt x="2600" y="99"/>
                  </a:lnTo>
                  <a:lnTo>
                    <a:pt x="2595" y="113"/>
                  </a:lnTo>
                  <a:lnTo>
                    <a:pt x="2595" y="128"/>
                  </a:lnTo>
                  <a:lnTo>
                    <a:pt x="2600" y="146"/>
                  </a:lnTo>
                  <a:lnTo>
                    <a:pt x="2605" y="160"/>
                  </a:lnTo>
                  <a:lnTo>
                    <a:pt x="2619" y="175"/>
                  </a:lnTo>
                  <a:lnTo>
                    <a:pt x="2638" y="184"/>
                  </a:lnTo>
                  <a:lnTo>
                    <a:pt x="2553" y="302"/>
                  </a:lnTo>
                  <a:lnTo>
                    <a:pt x="2642" y="302"/>
                  </a:lnTo>
                  <a:lnTo>
                    <a:pt x="2713" y="193"/>
                  </a:lnTo>
                  <a:lnTo>
                    <a:pt x="2751" y="193"/>
                  </a:lnTo>
                  <a:lnTo>
                    <a:pt x="2732" y="302"/>
                  </a:lnTo>
                  <a:close/>
                  <a:moveTo>
                    <a:pt x="2761" y="132"/>
                  </a:moveTo>
                  <a:lnTo>
                    <a:pt x="2709" y="132"/>
                  </a:lnTo>
                  <a:lnTo>
                    <a:pt x="2694" y="132"/>
                  </a:lnTo>
                  <a:lnTo>
                    <a:pt x="2685" y="128"/>
                  </a:lnTo>
                  <a:lnTo>
                    <a:pt x="2680" y="118"/>
                  </a:lnTo>
                  <a:lnTo>
                    <a:pt x="2675" y="109"/>
                  </a:lnTo>
                  <a:lnTo>
                    <a:pt x="2675" y="99"/>
                  </a:lnTo>
                  <a:lnTo>
                    <a:pt x="2680" y="90"/>
                  </a:lnTo>
                  <a:lnTo>
                    <a:pt x="2685" y="80"/>
                  </a:lnTo>
                  <a:lnTo>
                    <a:pt x="2690" y="76"/>
                  </a:lnTo>
                  <a:lnTo>
                    <a:pt x="2699" y="71"/>
                  </a:lnTo>
                  <a:lnTo>
                    <a:pt x="2713" y="71"/>
                  </a:lnTo>
                  <a:lnTo>
                    <a:pt x="2770" y="71"/>
                  </a:lnTo>
                  <a:lnTo>
                    <a:pt x="2761" y="132"/>
                  </a:lnTo>
                  <a:close/>
                  <a:moveTo>
                    <a:pt x="3054" y="5"/>
                  </a:moveTo>
                  <a:lnTo>
                    <a:pt x="3002" y="302"/>
                  </a:lnTo>
                  <a:lnTo>
                    <a:pt x="3082" y="302"/>
                  </a:lnTo>
                  <a:lnTo>
                    <a:pt x="3125" y="71"/>
                  </a:lnTo>
                  <a:lnTo>
                    <a:pt x="3252" y="71"/>
                  </a:lnTo>
                  <a:lnTo>
                    <a:pt x="3266" y="5"/>
                  </a:lnTo>
                  <a:lnTo>
                    <a:pt x="3054" y="5"/>
                  </a:lnTo>
                  <a:close/>
                  <a:moveTo>
                    <a:pt x="3380" y="302"/>
                  </a:moveTo>
                  <a:lnTo>
                    <a:pt x="3408" y="302"/>
                  </a:lnTo>
                  <a:lnTo>
                    <a:pt x="3436" y="297"/>
                  </a:lnTo>
                  <a:lnTo>
                    <a:pt x="3460" y="292"/>
                  </a:lnTo>
                  <a:lnTo>
                    <a:pt x="3484" y="283"/>
                  </a:lnTo>
                  <a:lnTo>
                    <a:pt x="3503" y="269"/>
                  </a:lnTo>
                  <a:lnTo>
                    <a:pt x="3517" y="250"/>
                  </a:lnTo>
                  <a:lnTo>
                    <a:pt x="3526" y="226"/>
                  </a:lnTo>
                  <a:lnTo>
                    <a:pt x="3536" y="193"/>
                  </a:lnTo>
                  <a:lnTo>
                    <a:pt x="3550" y="104"/>
                  </a:lnTo>
                  <a:lnTo>
                    <a:pt x="3555" y="80"/>
                  </a:lnTo>
                  <a:lnTo>
                    <a:pt x="3550" y="57"/>
                  </a:lnTo>
                  <a:lnTo>
                    <a:pt x="3545" y="43"/>
                  </a:lnTo>
                  <a:lnTo>
                    <a:pt x="3536" y="29"/>
                  </a:lnTo>
                  <a:lnTo>
                    <a:pt x="3522" y="19"/>
                  </a:lnTo>
                  <a:lnTo>
                    <a:pt x="3503" y="10"/>
                  </a:lnTo>
                  <a:lnTo>
                    <a:pt x="3484" y="5"/>
                  </a:lnTo>
                  <a:lnTo>
                    <a:pt x="3460" y="5"/>
                  </a:lnTo>
                  <a:lnTo>
                    <a:pt x="3432" y="0"/>
                  </a:lnTo>
                  <a:lnTo>
                    <a:pt x="3403" y="5"/>
                  </a:lnTo>
                  <a:lnTo>
                    <a:pt x="3380" y="5"/>
                  </a:lnTo>
                  <a:lnTo>
                    <a:pt x="3351" y="14"/>
                  </a:lnTo>
                  <a:lnTo>
                    <a:pt x="3332" y="24"/>
                  </a:lnTo>
                  <a:lnTo>
                    <a:pt x="3314" y="38"/>
                  </a:lnTo>
                  <a:lnTo>
                    <a:pt x="3299" y="57"/>
                  </a:lnTo>
                  <a:lnTo>
                    <a:pt x="3285" y="80"/>
                  </a:lnTo>
                  <a:lnTo>
                    <a:pt x="3276" y="109"/>
                  </a:lnTo>
                  <a:lnTo>
                    <a:pt x="3262" y="198"/>
                  </a:lnTo>
                  <a:lnTo>
                    <a:pt x="3262" y="222"/>
                  </a:lnTo>
                  <a:lnTo>
                    <a:pt x="3262" y="245"/>
                  </a:lnTo>
                  <a:lnTo>
                    <a:pt x="3271" y="264"/>
                  </a:lnTo>
                  <a:lnTo>
                    <a:pt x="3280" y="278"/>
                  </a:lnTo>
                  <a:lnTo>
                    <a:pt x="3295" y="288"/>
                  </a:lnTo>
                  <a:lnTo>
                    <a:pt x="3314" y="297"/>
                  </a:lnTo>
                  <a:lnTo>
                    <a:pt x="3332" y="302"/>
                  </a:lnTo>
                  <a:lnTo>
                    <a:pt x="3356" y="302"/>
                  </a:lnTo>
                  <a:lnTo>
                    <a:pt x="3380" y="302"/>
                  </a:lnTo>
                  <a:close/>
                  <a:moveTo>
                    <a:pt x="3394" y="236"/>
                  </a:moveTo>
                  <a:lnTo>
                    <a:pt x="3370" y="236"/>
                  </a:lnTo>
                  <a:lnTo>
                    <a:pt x="3356" y="231"/>
                  </a:lnTo>
                  <a:lnTo>
                    <a:pt x="3347" y="222"/>
                  </a:lnTo>
                  <a:lnTo>
                    <a:pt x="3342" y="208"/>
                  </a:lnTo>
                  <a:lnTo>
                    <a:pt x="3347" y="189"/>
                  </a:lnTo>
                  <a:lnTo>
                    <a:pt x="3356" y="118"/>
                  </a:lnTo>
                  <a:lnTo>
                    <a:pt x="3366" y="95"/>
                  </a:lnTo>
                  <a:lnTo>
                    <a:pt x="3375" y="80"/>
                  </a:lnTo>
                  <a:lnTo>
                    <a:pt x="3394" y="71"/>
                  </a:lnTo>
                  <a:lnTo>
                    <a:pt x="3422" y="71"/>
                  </a:lnTo>
                  <a:lnTo>
                    <a:pt x="3441" y="71"/>
                  </a:lnTo>
                  <a:lnTo>
                    <a:pt x="3460" y="76"/>
                  </a:lnTo>
                  <a:lnTo>
                    <a:pt x="3470" y="85"/>
                  </a:lnTo>
                  <a:lnTo>
                    <a:pt x="3470" y="99"/>
                  </a:lnTo>
                  <a:lnTo>
                    <a:pt x="3470" y="118"/>
                  </a:lnTo>
                  <a:lnTo>
                    <a:pt x="3455" y="184"/>
                  </a:lnTo>
                  <a:lnTo>
                    <a:pt x="3451" y="212"/>
                  </a:lnTo>
                  <a:lnTo>
                    <a:pt x="3436" y="226"/>
                  </a:lnTo>
                  <a:lnTo>
                    <a:pt x="3418" y="231"/>
                  </a:lnTo>
                  <a:lnTo>
                    <a:pt x="3394" y="236"/>
                  </a:lnTo>
                  <a:close/>
                  <a:moveTo>
                    <a:pt x="3654" y="217"/>
                  </a:moveTo>
                  <a:lnTo>
                    <a:pt x="3725" y="217"/>
                  </a:lnTo>
                  <a:lnTo>
                    <a:pt x="3753" y="217"/>
                  </a:lnTo>
                  <a:lnTo>
                    <a:pt x="3777" y="212"/>
                  </a:lnTo>
                  <a:lnTo>
                    <a:pt x="3796" y="203"/>
                  </a:lnTo>
                  <a:lnTo>
                    <a:pt x="3810" y="193"/>
                  </a:lnTo>
                  <a:lnTo>
                    <a:pt x="3819" y="179"/>
                  </a:lnTo>
                  <a:lnTo>
                    <a:pt x="3829" y="160"/>
                  </a:lnTo>
                  <a:lnTo>
                    <a:pt x="3838" y="137"/>
                  </a:lnTo>
                  <a:lnTo>
                    <a:pt x="3843" y="109"/>
                  </a:lnTo>
                  <a:lnTo>
                    <a:pt x="3848" y="90"/>
                  </a:lnTo>
                  <a:lnTo>
                    <a:pt x="3848" y="71"/>
                  </a:lnTo>
                  <a:lnTo>
                    <a:pt x="3848" y="57"/>
                  </a:lnTo>
                  <a:lnTo>
                    <a:pt x="3843" y="43"/>
                  </a:lnTo>
                  <a:lnTo>
                    <a:pt x="3838" y="29"/>
                  </a:lnTo>
                  <a:lnTo>
                    <a:pt x="3829" y="19"/>
                  </a:lnTo>
                  <a:lnTo>
                    <a:pt x="3815" y="14"/>
                  </a:lnTo>
                  <a:lnTo>
                    <a:pt x="3800" y="10"/>
                  </a:lnTo>
                  <a:lnTo>
                    <a:pt x="3782" y="5"/>
                  </a:lnTo>
                  <a:lnTo>
                    <a:pt x="3763" y="5"/>
                  </a:lnTo>
                  <a:lnTo>
                    <a:pt x="3611" y="5"/>
                  </a:lnTo>
                  <a:lnTo>
                    <a:pt x="3559" y="302"/>
                  </a:lnTo>
                  <a:lnTo>
                    <a:pt x="3640" y="302"/>
                  </a:lnTo>
                  <a:lnTo>
                    <a:pt x="3654" y="217"/>
                  </a:lnTo>
                  <a:close/>
                  <a:moveTo>
                    <a:pt x="3682" y="71"/>
                  </a:moveTo>
                  <a:lnTo>
                    <a:pt x="3734" y="71"/>
                  </a:lnTo>
                  <a:lnTo>
                    <a:pt x="3748" y="71"/>
                  </a:lnTo>
                  <a:lnTo>
                    <a:pt x="3758" y="76"/>
                  </a:lnTo>
                  <a:lnTo>
                    <a:pt x="3763" y="80"/>
                  </a:lnTo>
                  <a:lnTo>
                    <a:pt x="3767" y="90"/>
                  </a:lnTo>
                  <a:lnTo>
                    <a:pt x="3763" y="99"/>
                  </a:lnTo>
                  <a:lnTo>
                    <a:pt x="3763" y="109"/>
                  </a:lnTo>
                  <a:lnTo>
                    <a:pt x="3758" y="132"/>
                  </a:lnTo>
                  <a:lnTo>
                    <a:pt x="3748" y="146"/>
                  </a:lnTo>
                  <a:lnTo>
                    <a:pt x="3739" y="151"/>
                  </a:lnTo>
                  <a:lnTo>
                    <a:pt x="3720" y="151"/>
                  </a:lnTo>
                  <a:lnTo>
                    <a:pt x="3663" y="151"/>
                  </a:lnTo>
                  <a:lnTo>
                    <a:pt x="3682" y="71"/>
                  </a:lnTo>
                  <a:close/>
                  <a:moveTo>
                    <a:pt x="3980" y="302"/>
                  </a:moveTo>
                  <a:lnTo>
                    <a:pt x="4013" y="302"/>
                  </a:lnTo>
                  <a:lnTo>
                    <a:pt x="4037" y="297"/>
                  </a:lnTo>
                  <a:lnTo>
                    <a:pt x="4060" y="292"/>
                  </a:lnTo>
                  <a:lnTo>
                    <a:pt x="4084" y="283"/>
                  </a:lnTo>
                  <a:lnTo>
                    <a:pt x="4103" y="269"/>
                  </a:lnTo>
                  <a:lnTo>
                    <a:pt x="4117" y="250"/>
                  </a:lnTo>
                  <a:lnTo>
                    <a:pt x="4131" y="226"/>
                  </a:lnTo>
                  <a:lnTo>
                    <a:pt x="4141" y="193"/>
                  </a:lnTo>
                  <a:lnTo>
                    <a:pt x="4155" y="104"/>
                  </a:lnTo>
                  <a:lnTo>
                    <a:pt x="4155" y="80"/>
                  </a:lnTo>
                  <a:lnTo>
                    <a:pt x="4155" y="57"/>
                  </a:lnTo>
                  <a:lnTo>
                    <a:pt x="4146" y="43"/>
                  </a:lnTo>
                  <a:lnTo>
                    <a:pt x="4136" y="29"/>
                  </a:lnTo>
                  <a:lnTo>
                    <a:pt x="4122" y="19"/>
                  </a:lnTo>
                  <a:lnTo>
                    <a:pt x="4103" y="10"/>
                  </a:lnTo>
                  <a:lnTo>
                    <a:pt x="4084" y="5"/>
                  </a:lnTo>
                  <a:lnTo>
                    <a:pt x="4060" y="5"/>
                  </a:lnTo>
                  <a:lnTo>
                    <a:pt x="4037" y="0"/>
                  </a:lnTo>
                  <a:lnTo>
                    <a:pt x="4008" y="5"/>
                  </a:lnTo>
                  <a:lnTo>
                    <a:pt x="3980" y="5"/>
                  </a:lnTo>
                  <a:lnTo>
                    <a:pt x="3956" y="14"/>
                  </a:lnTo>
                  <a:lnTo>
                    <a:pt x="3933" y="24"/>
                  </a:lnTo>
                  <a:lnTo>
                    <a:pt x="3914" y="38"/>
                  </a:lnTo>
                  <a:lnTo>
                    <a:pt x="3900" y="57"/>
                  </a:lnTo>
                  <a:lnTo>
                    <a:pt x="3886" y="80"/>
                  </a:lnTo>
                  <a:lnTo>
                    <a:pt x="3881" y="109"/>
                  </a:lnTo>
                  <a:lnTo>
                    <a:pt x="3867" y="198"/>
                  </a:lnTo>
                  <a:lnTo>
                    <a:pt x="3862" y="222"/>
                  </a:lnTo>
                  <a:lnTo>
                    <a:pt x="3867" y="245"/>
                  </a:lnTo>
                  <a:lnTo>
                    <a:pt x="3871" y="264"/>
                  </a:lnTo>
                  <a:lnTo>
                    <a:pt x="3881" y="278"/>
                  </a:lnTo>
                  <a:lnTo>
                    <a:pt x="3895" y="288"/>
                  </a:lnTo>
                  <a:lnTo>
                    <a:pt x="3914" y="297"/>
                  </a:lnTo>
                  <a:lnTo>
                    <a:pt x="3933" y="302"/>
                  </a:lnTo>
                  <a:lnTo>
                    <a:pt x="3956" y="302"/>
                  </a:lnTo>
                  <a:lnTo>
                    <a:pt x="3980" y="302"/>
                  </a:lnTo>
                  <a:close/>
                  <a:moveTo>
                    <a:pt x="3994" y="236"/>
                  </a:moveTo>
                  <a:lnTo>
                    <a:pt x="3971" y="236"/>
                  </a:lnTo>
                  <a:lnTo>
                    <a:pt x="3956" y="231"/>
                  </a:lnTo>
                  <a:lnTo>
                    <a:pt x="3947" y="222"/>
                  </a:lnTo>
                  <a:lnTo>
                    <a:pt x="3947" y="208"/>
                  </a:lnTo>
                  <a:lnTo>
                    <a:pt x="3947" y="189"/>
                  </a:lnTo>
                  <a:lnTo>
                    <a:pt x="3961" y="118"/>
                  </a:lnTo>
                  <a:lnTo>
                    <a:pt x="3966" y="95"/>
                  </a:lnTo>
                  <a:lnTo>
                    <a:pt x="3980" y="80"/>
                  </a:lnTo>
                  <a:lnTo>
                    <a:pt x="3999" y="71"/>
                  </a:lnTo>
                  <a:lnTo>
                    <a:pt x="4023" y="71"/>
                  </a:lnTo>
                  <a:lnTo>
                    <a:pt x="4046" y="71"/>
                  </a:lnTo>
                  <a:lnTo>
                    <a:pt x="4060" y="76"/>
                  </a:lnTo>
                  <a:lnTo>
                    <a:pt x="4070" y="85"/>
                  </a:lnTo>
                  <a:lnTo>
                    <a:pt x="4075" y="99"/>
                  </a:lnTo>
                  <a:lnTo>
                    <a:pt x="4070" y="118"/>
                  </a:lnTo>
                  <a:lnTo>
                    <a:pt x="4060" y="184"/>
                  </a:lnTo>
                  <a:lnTo>
                    <a:pt x="4051" y="212"/>
                  </a:lnTo>
                  <a:lnTo>
                    <a:pt x="4037" y="226"/>
                  </a:lnTo>
                  <a:lnTo>
                    <a:pt x="4023" y="231"/>
                  </a:lnTo>
                  <a:lnTo>
                    <a:pt x="3994" y="236"/>
                  </a:lnTo>
                  <a:close/>
                  <a:moveTo>
                    <a:pt x="4254" y="5"/>
                  </a:moveTo>
                  <a:lnTo>
                    <a:pt x="4240" y="109"/>
                  </a:lnTo>
                  <a:lnTo>
                    <a:pt x="4231" y="151"/>
                  </a:lnTo>
                  <a:lnTo>
                    <a:pt x="4216" y="184"/>
                  </a:lnTo>
                  <a:lnTo>
                    <a:pt x="4202" y="208"/>
                  </a:lnTo>
                  <a:lnTo>
                    <a:pt x="4188" y="231"/>
                  </a:lnTo>
                  <a:lnTo>
                    <a:pt x="4164" y="231"/>
                  </a:lnTo>
                  <a:lnTo>
                    <a:pt x="4141" y="368"/>
                  </a:lnTo>
                  <a:lnTo>
                    <a:pt x="4216" y="368"/>
                  </a:lnTo>
                  <a:lnTo>
                    <a:pt x="4226" y="302"/>
                  </a:lnTo>
                  <a:lnTo>
                    <a:pt x="4382" y="302"/>
                  </a:lnTo>
                  <a:lnTo>
                    <a:pt x="4368" y="368"/>
                  </a:lnTo>
                  <a:lnTo>
                    <a:pt x="4443" y="368"/>
                  </a:lnTo>
                  <a:lnTo>
                    <a:pt x="4467" y="231"/>
                  </a:lnTo>
                  <a:lnTo>
                    <a:pt x="4443" y="231"/>
                  </a:lnTo>
                  <a:lnTo>
                    <a:pt x="4486" y="5"/>
                  </a:lnTo>
                  <a:lnTo>
                    <a:pt x="4254" y="5"/>
                  </a:lnTo>
                  <a:close/>
                  <a:moveTo>
                    <a:pt x="4391" y="71"/>
                  </a:moveTo>
                  <a:lnTo>
                    <a:pt x="4363" y="231"/>
                  </a:lnTo>
                  <a:lnTo>
                    <a:pt x="4268" y="231"/>
                  </a:lnTo>
                  <a:lnTo>
                    <a:pt x="4283" y="208"/>
                  </a:lnTo>
                  <a:lnTo>
                    <a:pt x="4292" y="184"/>
                  </a:lnTo>
                  <a:lnTo>
                    <a:pt x="4306" y="151"/>
                  </a:lnTo>
                  <a:lnTo>
                    <a:pt x="4311" y="113"/>
                  </a:lnTo>
                  <a:lnTo>
                    <a:pt x="4320" y="71"/>
                  </a:lnTo>
                  <a:lnTo>
                    <a:pt x="4391" y="71"/>
                  </a:lnTo>
                  <a:close/>
                  <a:moveTo>
                    <a:pt x="4769" y="109"/>
                  </a:moveTo>
                  <a:lnTo>
                    <a:pt x="4774" y="85"/>
                  </a:lnTo>
                  <a:lnTo>
                    <a:pt x="4774" y="71"/>
                  </a:lnTo>
                  <a:lnTo>
                    <a:pt x="4774" y="52"/>
                  </a:lnTo>
                  <a:lnTo>
                    <a:pt x="4769" y="38"/>
                  </a:lnTo>
                  <a:lnTo>
                    <a:pt x="4760" y="29"/>
                  </a:lnTo>
                  <a:lnTo>
                    <a:pt x="4746" y="19"/>
                  </a:lnTo>
                  <a:lnTo>
                    <a:pt x="4732" y="10"/>
                  </a:lnTo>
                  <a:lnTo>
                    <a:pt x="4713" y="5"/>
                  </a:lnTo>
                  <a:lnTo>
                    <a:pt x="4694" y="5"/>
                  </a:lnTo>
                  <a:lnTo>
                    <a:pt x="4670" y="0"/>
                  </a:lnTo>
                  <a:lnTo>
                    <a:pt x="4637" y="5"/>
                  </a:lnTo>
                  <a:lnTo>
                    <a:pt x="4609" y="5"/>
                  </a:lnTo>
                  <a:lnTo>
                    <a:pt x="4585" y="10"/>
                  </a:lnTo>
                  <a:lnTo>
                    <a:pt x="4561" y="24"/>
                  </a:lnTo>
                  <a:lnTo>
                    <a:pt x="4543" y="38"/>
                  </a:lnTo>
                  <a:lnTo>
                    <a:pt x="4528" y="57"/>
                  </a:lnTo>
                  <a:lnTo>
                    <a:pt x="4519" y="80"/>
                  </a:lnTo>
                  <a:lnTo>
                    <a:pt x="4509" y="113"/>
                  </a:lnTo>
                  <a:lnTo>
                    <a:pt x="4495" y="198"/>
                  </a:lnTo>
                  <a:lnTo>
                    <a:pt x="4491" y="226"/>
                  </a:lnTo>
                  <a:lnTo>
                    <a:pt x="4495" y="250"/>
                  </a:lnTo>
                  <a:lnTo>
                    <a:pt x="4500" y="269"/>
                  </a:lnTo>
                  <a:lnTo>
                    <a:pt x="4514" y="283"/>
                  </a:lnTo>
                  <a:lnTo>
                    <a:pt x="4528" y="292"/>
                  </a:lnTo>
                  <a:lnTo>
                    <a:pt x="4566" y="302"/>
                  </a:lnTo>
                  <a:lnTo>
                    <a:pt x="4613" y="302"/>
                  </a:lnTo>
                  <a:lnTo>
                    <a:pt x="4647" y="302"/>
                  </a:lnTo>
                  <a:lnTo>
                    <a:pt x="4675" y="297"/>
                  </a:lnTo>
                  <a:lnTo>
                    <a:pt x="4699" y="292"/>
                  </a:lnTo>
                  <a:lnTo>
                    <a:pt x="4717" y="283"/>
                  </a:lnTo>
                  <a:lnTo>
                    <a:pt x="4732" y="264"/>
                  </a:lnTo>
                  <a:lnTo>
                    <a:pt x="4741" y="245"/>
                  </a:lnTo>
                  <a:lnTo>
                    <a:pt x="4751" y="222"/>
                  </a:lnTo>
                  <a:lnTo>
                    <a:pt x="4755" y="189"/>
                  </a:lnTo>
                  <a:lnTo>
                    <a:pt x="4675" y="189"/>
                  </a:lnTo>
                  <a:lnTo>
                    <a:pt x="4675" y="203"/>
                  </a:lnTo>
                  <a:lnTo>
                    <a:pt x="4670" y="217"/>
                  </a:lnTo>
                  <a:lnTo>
                    <a:pt x="4665" y="222"/>
                  </a:lnTo>
                  <a:lnTo>
                    <a:pt x="4656" y="231"/>
                  </a:lnTo>
                  <a:lnTo>
                    <a:pt x="4642" y="236"/>
                  </a:lnTo>
                  <a:lnTo>
                    <a:pt x="4618" y="236"/>
                  </a:lnTo>
                  <a:lnTo>
                    <a:pt x="4599" y="231"/>
                  </a:lnTo>
                  <a:lnTo>
                    <a:pt x="4585" y="226"/>
                  </a:lnTo>
                  <a:lnTo>
                    <a:pt x="4580" y="217"/>
                  </a:lnTo>
                  <a:lnTo>
                    <a:pt x="4576" y="208"/>
                  </a:lnTo>
                  <a:lnTo>
                    <a:pt x="4580" y="184"/>
                  </a:lnTo>
                  <a:lnTo>
                    <a:pt x="4590" y="128"/>
                  </a:lnTo>
                  <a:lnTo>
                    <a:pt x="4595" y="99"/>
                  </a:lnTo>
                  <a:lnTo>
                    <a:pt x="4604" y="85"/>
                  </a:lnTo>
                  <a:lnTo>
                    <a:pt x="4623" y="76"/>
                  </a:lnTo>
                  <a:lnTo>
                    <a:pt x="4647" y="71"/>
                  </a:lnTo>
                  <a:lnTo>
                    <a:pt x="4665" y="71"/>
                  </a:lnTo>
                  <a:lnTo>
                    <a:pt x="4680" y="76"/>
                  </a:lnTo>
                  <a:lnTo>
                    <a:pt x="4689" y="80"/>
                  </a:lnTo>
                  <a:lnTo>
                    <a:pt x="4694" y="95"/>
                  </a:lnTo>
                  <a:lnTo>
                    <a:pt x="4689" y="99"/>
                  </a:lnTo>
                  <a:lnTo>
                    <a:pt x="4689" y="109"/>
                  </a:lnTo>
                  <a:lnTo>
                    <a:pt x="4769" y="109"/>
                  </a:lnTo>
                  <a:close/>
                  <a:moveTo>
                    <a:pt x="4911" y="5"/>
                  </a:moveTo>
                  <a:lnTo>
                    <a:pt x="4831" y="5"/>
                  </a:lnTo>
                  <a:lnTo>
                    <a:pt x="4779" y="302"/>
                  </a:lnTo>
                  <a:lnTo>
                    <a:pt x="4859" y="302"/>
                  </a:lnTo>
                  <a:lnTo>
                    <a:pt x="4878" y="184"/>
                  </a:lnTo>
                  <a:lnTo>
                    <a:pt x="4902" y="184"/>
                  </a:lnTo>
                  <a:lnTo>
                    <a:pt x="4963" y="302"/>
                  </a:lnTo>
                  <a:lnTo>
                    <a:pt x="5063" y="302"/>
                  </a:lnTo>
                  <a:lnTo>
                    <a:pt x="4977" y="151"/>
                  </a:lnTo>
                  <a:lnTo>
                    <a:pt x="5105" y="5"/>
                  </a:lnTo>
                  <a:lnTo>
                    <a:pt x="5011" y="5"/>
                  </a:lnTo>
                  <a:lnTo>
                    <a:pt x="4916" y="113"/>
                  </a:lnTo>
                  <a:lnTo>
                    <a:pt x="4892" y="113"/>
                  </a:lnTo>
                  <a:lnTo>
                    <a:pt x="4911" y="5"/>
                  </a:lnTo>
                  <a:close/>
                  <a:moveTo>
                    <a:pt x="5275" y="250"/>
                  </a:moveTo>
                  <a:lnTo>
                    <a:pt x="5285" y="302"/>
                  </a:lnTo>
                  <a:lnTo>
                    <a:pt x="5365" y="302"/>
                  </a:lnTo>
                  <a:lnTo>
                    <a:pt x="5327" y="5"/>
                  </a:lnTo>
                  <a:lnTo>
                    <a:pt x="5204" y="5"/>
                  </a:lnTo>
                  <a:lnTo>
                    <a:pt x="5067" y="302"/>
                  </a:lnTo>
                  <a:lnTo>
                    <a:pt x="5148" y="302"/>
                  </a:lnTo>
                  <a:lnTo>
                    <a:pt x="5171" y="250"/>
                  </a:lnTo>
                  <a:lnTo>
                    <a:pt x="5275" y="250"/>
                  </a:lnTo>
                  <a:close/>
                  <a:moveTo>
                    <a:pt x="5270" y="193"/>
                  </a:moveTo>
                  <a:lnTo>
                    <a:pt x="5200" y="193"/>
                  </a:lnTo>
                  <a:lnTo>
                    <a:pt x="5256" y="62"/>
                  </a:lnTo>
                  <a:lnTo>
                    <a:pt x="5270" y="193"/>
                  </a:lnTo>
                  <a:close/>
                  <a:moveTo>
                    <a:pt x="5549" y="302"/>
                  </a:moveTo>
                  <a:lnTo>
                    <a:pt x="5630" y="302"/>
                  </a:lnTo>
                  <a:lnTo>
                    <a:pt x="5682" y="5"/>
                  </a:lnTo>
                  <a:lnTo>
                    <a:pt x="5530" y="5"/>
                  </a:lnTo>
                  <a:lnTo>
                    <a:pt x="5507" y="5"/>
                  </a:lnTo>
                  <a:lnTo>
                    <a:pt x="5483" y="10"/>
                  </a:lnTo>
                  <a:lnTo>
                    <a:pt x="5469" y="19"/>
                  </a:lnTo>
                  <a:lnTo>
                    <a:pt x="5455" y="29"/>
                  </a:lnTo>
                  <a:lnTo>
                    <a:pt x="5441" y="43"/>
                  </a:lnTo>
                  <a:lnTo>
                    <a:pt x="5431" y="57"/>
                  </a:lnTo>
                  <a:lnTo>
                    <a:pt x="5422" y="76"/>
                  </a:lnTo>
                  <a:lnTo>
                    <a:pt x="5417" y="99"/>
                  </a:lnTo>
                  <a:lnTo>
                    <a:pt x="5417" y="113"/>
                  </a:lnTo>
                  <a:lnTo>
                    <a:pt x="5417" y="128"/>
                  </a:lnTo>
                  <a:lnTo>
                    <a:pt x="5417" y="146"/>
                  </a:lnTo>
                  <a:lnTo>
                    <a:pt x="5426" y="160"/>
                  </a:lnTo>
                  <a:lnTo>
                    <a:pt x="5436" y="175"/>
                  </a:lnTo>
                  <a:lnTo>
                    <a:pt x="5455" y="184"/>
                  </a:lnTo>
                  <a:lnTo>
                    <a:pt x="5370" y="302"/>
                  </a:lnTo>
                  <a:lnTo>
                    <a:pt x="5464" y="302"/>
                  </a:lnTo>
                  <a:lnTo>
                    <a:pt x="5530" y="193"/>
                  </a:lnTo>
                  <a:lnTo>
                    <a:pt x="5568" y="193"/>
                  </a:lnTo>
                  <a:lnTo>
                    <a:pt x="5549" y="302"/>
                  </a:lnTo>
                  <a:close/>
                  <a:moveTo>
                    <a:pt x="5582" y="132"/>
                  </a:moveTo>
                  <a:lnTo>
                    <a:pt x="5526" y="132"/>
                  </a:lnTo>
                  <a:lnTo>
                    <a:pt x="5516" y="132"/>
                  </a:lnTo>
                  <a:lnTo>
                    <a:pt x="5507" y="128"/>
                  </a:lnTo>
                  <a:lnTo>
                    <a:pt x="5497" y="118"/>
                  </a:lnTo>
                  <a:lnTo>
                    <a:pt x="5497" y="109"/>
                  </a:lnTo>
                  <a:lnTo>
                    <a:pt x="5497" y="99"/>
                  </a:lnTo>
                  <a:lnTo>
                    <a:pt x="5502" y="90"/>
                  </a:lnTo>
                  <a:lnTo>
                    <a:pt x="5502" y="80"/>
                  </a:lnTo>
                  <a:lnTo>
                    <a:pt x="5512" y="76"/>
                  </a:lnTo>
                  <a:lnTo>
                    <a:pt x="5521" y="71"/>
                  </a:lnTo>
                  <a:lnTo>
                    <a:pt x="5530" y="71"/>
                  </a:lnTo>
                  <a:lnTo>
                    <a:pt x="5592" y="71"/>
                  </a:lnTo>
                  <a:lnTo>
                    <a:pt x="5582" y="1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7487101" y="6394868"/>
              <a:ext cx="1299741" cy="155969"/>
            </a:xfrm>
            <a:custGeom>
              <a:avLst/>
              <a:gdLst>
                <a:gd name="T0" fmla="*/ 2147483647 w 3125"/>
                <a:gd name="T1" fmla="*/ 2147483647 h 377"/>
                <a:gd name="T2" fmla="*/ 2147483647 w 3125"/>
                <a:gd name="T3" fmla="*/ 2147483647 h 377"/>
                <a:gd name="T4" fmla="*/ 2147483647 w 3125"/>
                <a:gd name="T5" fmla="*/ 2147483647 h 377"/>
                <a:gd name="T6" fmla="*/ 2147483647 w 3125"/>
                <a:gd name="T7" fmla="*/ 2147483647 h 377"/>
                <a:gd name="T8" fmla="*/ 2147483647 w 3125"/>
                <a:gd name="T9" fmla="*/ 2147483647 h 377"/>
                <a:gd name="T10" fmla="*/ 2147483647 w 3125"/>
                <a:gd name="T11" fmla="*/ 2147483647 h 377"/>
                <a:gd name="T12" fmla="*/ 2147483647 w 3125"/>
                <a:gd name="T13" fmla="*/ 2147483647 h 377"/>
                <a:gd name="T14" fmla="*/ 2147483647 w 3125"/>
                <a:gd name="T15" fmla="*/ 2147483647 h 377"/>
                <a:gd name="T16" fmla="*/ 2147483647 w 3125"/>
                <a:gd name="T17" fmla="*/ 2147483647 h 377"/>
                <a:gd name="T18" fmla="*/ 2147483647 w 3125"/>
                <a:gd name="T19" fmla="*/ 2147483647 h 377"/>
                <a:gd name="T20" fmla="*/ 2147483647 w 3125"/>
                <a:gd name="T21" fmla="*/ 2147483647 h 377"/>
                <a:gd name="T22" fmla="*/ 2147483647 w 3125"/>
                <a:gd name="T23" fmla="*/ 2147483647 h 377"/>
                <a:gd name="T24" fmla="*/ 2147483647 w 3125"/>
                <a:gd name="T25" fmla="*/ 2147483647 h 377"/>
                <a:gd name="T26" fmla="*/ 2147483647 w 3125"/>
                <a:gd name="T27" fmla="*/ 2147483647 h 377"/>
                <a:gd name="T28" fmla="*/ 2147483647 w 3125"/>
                <a:gd name="T29" fmla="*/ 2147483647 h 377"/>
                <a:gd name="T30" fmla="*/ 2147483647 w 3125"/>
                <a:gd name="T31" fmla="*/ 2147483647 h 377"/>
                <a:gd name="T32" fmla="*/ 2147483647 w 3125"/>
                <a:gd name="T33" fmla="*/ 2147483647 h 377"/>
                <a:gd name="T34" fmla="*/ 2147483647 w 3125"/>
                <a:gd name="T35" fmla="*/ 2147483647 h 377"/>
                <a:gd name="T36" fmla="*/ 2147483647 w 3125"/>
                <a:gd name="T37" fmla="*/ 2147483647 h 377"/>
                <a:gd name="T38" fmla="*/ 2147483647 w 3125"/>
                <a:gd name="T39" fmla="*/ 2147483647 h 377"/>
                <a:gd name="T40" fmla="*/ 2147483647 w 3125"/>
                <a:gd name="T41" fmla="*/ 2147483647 h 377"/>
                <a:gd name="T42" fmla="*/ 2147483647 w 3125"/>
                <a:gd name="T43" fmla="*/ 2147483647 h 377"/>
                <a:gd name="T44" fmla="*/ 2147483647 w 3125"/>
                <a:gd name="T45" fmla="*/ 2147483647 h 377"/>
                <a:gd name="T46" fmla="*/ 2147483647 w 3125"/>
                <a:gd name="T47" fmla="*/ 2147483647 h 377"/>
                <a:gd name="T48" fmla="*/ 2147483647 w 3125"/>
                <a:gd name="T49" fmla="*/ 2147483647 h 377"/>
                <a:gd name="T50" fmla="*/ 2147483647 w 3125"/>
                <a:gd name="T51" fmla="*/ 2147483647 h 377"/>
                <a:gd name="T52" fmla="*/ 2147483647 w 3125"/>
                <a:gd name="T53" fmla="*/ 2147483647 h 377"/>
                <a:gd name="T54" fmla="*/ 2147483647 w 3125"/>
                <a:gd name="T55" fmla="*/ 2147483647 h 377"/>
                <a:gd name="T56" fmla="*/ 2147483647 w 3125"/>
                <a:gd name="T57" fmla="*/ 2147483647 h 377"/>
                <a:gd name="T58" fmla="*/ 2147483647 w 3125"/>
                <a:gd name="T59" fmla="*/ 2147483647 h 377"/>
                <a:gd name="T60" fmla="*/ 2147483647 w 3125"/>
                <a:gd name="T61" fmla="*/ 2147483647 h 377"/>
                <a:gd name="T62" fmla="*/ 2147483647 w 3125"/>
                <a:gd name="T63" fmla="*/ 2147483647 h 377"/>
                <a:gd name="T64" fmla="*/ 2147483647 w 3125"/>
                <a:gd name="T65" fmla="*/ 2147483647 h 377"/>
                <a:gd name="T66" fmla="*/ 2147483647 w 3125"/>
                <a:gd name="T67" fmla="*/ 2147483647 h 377"/>
                <a:gd name="T68" fmla="*/ 2147483647 w 3125"/>
                <a:gd name="T69" fmla="*/ 2147483647 h 377"/>
                <a:gd name="T70" fmla="*/ 2147483647 w 3125"/>
                <a:gd name="T71" fmla="*/ 2147483647 h 377"/>
                <a:gd name="T72" fmla="*/ 2147483647 w 3125"/>
                <a:gd name="T73" fmla="*/ 2147483647 h 377"/>
                <a:gd name="T74" fmla="*/ 2147483647 w 3125"/>
                <a:gd name="T75" fmla="*/ 2147483647 h 377"/>
                <a:gd name="T76" fmla="*/ 2147483647 w 3125"/>
                <a:gd name="T77" fmla="*/ 2147483647 h 377"/>
                <a:gd name="T78" fmla="*/ 2147483647 w 3125"/>
                <a:gd name="T79" fmla="*/ 2147483647 h 377"/>
                <a:gd name="T80" fmla="*/ 2147483647 w 3125"/>
                <a:gd name="T81" fmla="*/ 2147483647 h 377"/>
                <a:gd name="T82" fmla="*/ 2147483647 w 3125"/>
                <a:gd name="T83" fmla="*/ 2147483647 h 377"/>
                <a:gd name="T84" fmla="*/ 2147483647 w 3125"/>
                <a:gd name="T85" fmla="*/ 2147483647 h 377"/>
                <a:gd name="T86" fmla="*/ 2147483647 w 3125"/>
                <a:gd name="T87" fmla="*/ 2147483647 h 377"/>
                <a:gd name="T88" fmla="*/ 2147483647 w 3125"/>
                <a:gd name="T89" fmla="*/ 2147483647 h 377"/>
                <a:gd name="T90" fmla="*/ 2147483647 w 3125"/>
                <a:gd name="T91" fmla="*/ 2147483647 h 377"/>
                <a:gd name="T92" fmla="*/ 2147483647 w 3125"/>
                <a:gd name="T93" fmla="*/ 2147483647 h 377"/>
                <a:gd name="T94" fmla="*/ 2147483647 w 3125"/>
                <a:gd name="T95" fmla="*/ 2147483647 h 377"/>
                <a:gd name="T96" fmla="*/ 2147483647 w 3125"/>
                <a:gd name="T97" fmla="*/ 2147483647 h 377"/>
                <a:gd name="T98" fmla="*/ 2147483647 w 3125"/>
                <a:gd name="T99" fmla="*/ 2147483647 h 377"/>
                <a:gd name="T100" fmla="*/ 2147483647 w 3125"/>
                <a:gd name="T101" fmla="*/ 2147483647 h 377"/>
                <a:gd name="T102" fmla="*/ 2147483647 w 3125"/>
                <a:gd name="T103" fmla="*/ 2147483647 h 377"/>
                <a:gd name="T104" fmla="*/ 2147483647 w 3125"/>
                <a:gd name="T105" fmla="*/ 2147483647 h 377"/>
                <a:gd name="T106" fmla="*/ 2147483647 w 3125"/>
                <a:gd name="T107" fmla="*/ 2147483647 h 377"/>
                <a:gd name="T108" fmla="*/ 2147483647 w 3125"/>
                <a:gd name="T109" fmla="*/ 2147483647 h 3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25"/>
                <a:gd name="T166" fmla="*/ 0 h 377"/>
                <a:gd name="T167" fmla="*/ 3125 w 3125"/>
                <a:gd name="T168" fmla="*/ 377 h 3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25" h="377">
                  <a:moveTo>
                    <a:pt x="104" y="174"/>
                  </a:moveTo>
                  <a:lnTo>
                    <a:pt x="109" y="155"/>
                  </a:lnTo>
                  <a:lnTo>
                    <a:pt x="123" y="146"/>
                  </a:lnTo>
                  <a:lnTo>
                    <a:pt x="137" y="141"/>
                  </a:lnTo>
                  <a:lnTo>
                    <a:pt x="161" y="136"/>
                  </a:lnTo>
                  <a:lnTo>
                    <a:pt x="180" y="141"/>
                  </a:lnTo>
                  <a:lnTo>
                    <a:pt x="194" y="146"/>
                  </a:lnTo>
                  <a:lnTo>
                    <a:pt x="199" y="155"/>
                  </a:lnTo>
                  <a:lnTo>
                    <a:pt x="204" y="165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123" y="193"/>
                  </a:lnTo>
                  <a:lnTo>
                    <a:pt x="114" y="249"/>
                  </a:lnTo>
                  <a:lnTo>
                    <a:pt x="189" y="249"/>
                  </a:lnTo>
                  <a:lnTo>
                    <a:pt x="180" y="278"/>
                  </a:lnTo>
                  <a:lnTo>
                    <a:pt x="170" y="297"/>
                  </a:lnTo>
                  <a:lnTo>
                    <a:pt x="166" y="301"/>
                  </a:lnTo>
                  <a:lnTo>
                    <a:pt x="156" y="306"/>
                  </a:lnTo>
                  <a:lnTo>
                    <a:pt x="142" y="311"/>
                  </a:lnTo>
                  <a:lnTo>
                    <a:pt x="128" y="311"/>
                  </a:lnTo>
                  <a:lnTo>
                    <a:pt x="109" y="311"/>
                  </a:lnTo>
                  <a:lnTo>
                    <a:pt x="95" y="306"/>
                  </a:lnTo>
                  <a:lnTo>
                    <a:pt x="90" y="301"/>
                  </a:lnTo>
                  <a:lnTo>
                    <a:pt x="85" y="287"/>
                  </a:lnTo>
                  <a:lnTo>
                    <a:pt x="85" y="278"/>
                  </a:lnTo>
                  <a:lnTo>
                    <a:pt x="90" y="264"/>
                  </a:lnTo>
                  <a:lnTo>
                    <a:pt x="5" y="264"/>
                  </a:lnTo>
                  <a:lnTo>
                    <a:pt x="5" y="292"/>
                  </a:lnTo>
                  <a:lnTo>
                    <a:pt x="0" y="306"/>
                  </a:lnTo>
                  <a:lnTo>
                    <a:pt x="5" y="325"/>
                  </a:lnTo>
                  <a:lnTo>
                    <a:pt x="10" y="344"/>
                  </a:lnTo>
                  <a:lnTo>
                    <a:pt x="19" y="353"/>
                  </a:lnTo>
                  <a:lnTo>
                    <a:pt x="33" y="363"/>
                  </a:lnTo>
                  <a:lnTo>
                    <a:pt x="66" y="372"/>
                  </a:lnTo>
                  <a:lnTo>
                    <a:pt x="114" y="377"/>
                  </a:lnTo>
                  <a:lnTo>
                    <a:pt x="142" y="377"/>
                  </a:lnTo>
                  <a:lnTo>
                    <a:pt x="166" y="372"/>
                  </a:lnTo>
                  <a:lnTo>
                    <a:pt x="194" y="367"/>
                  </a:lnTo>
                  <a:lnTo>
                    <a:pt x="213" y="358"/>
                  </a:lnTo>
                  <a:lnTo>
                    <a:pt x="232" y="344"/>
                  </a:lnTo>
                  <a:lnTo>
                    <a:pt x="246" y="325"/>
                  </a:lnTo>
                  <a:lnTo>
                    <a:pt x="260" y="297"/>
                  </a:lnTo>
                  <a:lnTo>
                    <a:pt x="270" y="264"/>
                  </a:lnTo>
                  <a:lnTo>
                    <a:pt x="284" y="179"/>
                  </a:lnTo>
                  <a:lnTo>
                    <a:pt x="284" y="151"/>
                  </a:lnTo>
                  <a:lnTo>
                    <a:pt x="284" y="127"/>
                  </a:lnTo>
                  <a:lnTo>
                    <a:pt x="274" y="113"/>
                  </a:lnTo>
                  <a:lnTo>
                    <a:pt x="265" y="99"/>
                  </a:lnTo>
                  <a:lnTo>
                    <a:pt x="256" y="89"/>
                  </a:lnTo>
                  <a:lnTo>
                    <a:pt x="237" y="80"/>
                  </a:lnTo>
                  <a:lnTo>
                    <a:pt x="218" y="75"/>
                  </a:lnTo>
                  <a:lnTo>
                    <a:pt x="194" y="75"/>
                  </a:lnTo>
                  <a:lnTo>
                    <a:pt x="166" y="75"/>
                  </a:lnTo>
                  <a:lnTo>
                    <a:pt x="137" y="75"/>
                  </a:lnTo>
                  <a:lnTo>
                    <a:pt x="114" y="80"/>
                  </a:lnTo>
                  <a:lnTo>
                    <a:pt x="90" y="89"/>
                  </a:lnTo>
                  <a:lnTo>
                    <a:pt x="71" y="103"/>
                  </a:lnTo>
                  <a:lnTo>
                    <a:pt x="52" y="118"/>
                  </a:lnTo>
                  <a:lnTo>
                    <a:pt x="38" y="132"/>
                  </a:lnTo>
                  <a:lnTo>
                    <a:pt x="29" y="151"/>
                  </a:lnTo>
                  <a:lnTo>
                    <a:pt x="24" y="174"/>
                  </a:lnTo>
                  <a:lnTo>
                    <a:pt x="104" y="174"/>
                  </a:lnTo>
                  <a:close/>
                  <a:moveTo>
                    <a:pt x="374" y="75"/>
                  </a:moveTo>
                  <a:lnTo>
                    <a:pt x="341" y="268"/>
                  </a:lnTo>
                  <a:lnTo>
                    <a:pt x="336" y="287"/>
                  </a:lnTo>
                  <a:lnTo>
                    <a:pt x="331" y="301"/>
                  </a:lnTo>
                  <a:lnTo>
                    <a:pt x="317" y="306"/>
                  </a:lnTo>
                  <a:lnTo>
                    <a:pt x="303" y="311"/>
                  </a:lnTo>
                  <a:lnTo>
                    <a:pt x="293" y="311"/>
                  </a:lnTo>
                  <a:lnTo>
                    <a:pt x="279" y="306"/>
                  </a:lnTo>
                  <a:lnTo>
                    <a:pt x="270" y="372"/>
                  </a:lnTo>
                  <a:lnTo>
                    <a:pt x="289" y="372"/>
                  </a:lnTo>
                  <a:lnTo>
                    <a:pt x="308" y="377"/>
                  </a:lnTo>
                  <a:lnTo>
                    <a:pt x="331" y="372"/>
                  </a:lnTo>
                  <a:lnTo>
                    <a:pt x="350" y="367"/>
                  </a:lnTo>
                  <a:lnTo>
                    <a:pt x="369" y="358"/>
                  </a:lnTo>
                  <a:lnTo>
                    <a:pt x="383" y="344"/>
                  </a:lnTo>
                  <a:lnTo>
                    <a:pt x="393" y="330"/>
                  </a:lnTo>
                  <a:lnTo>
                    <a:pt x="402" y="311"/>
                  </a:lnTo>
                  <a:lnTo>
                    <a:pt x="412" y="292"/>
                  </a:lnTo>
                  <a:lnTo>
                    <a:pt x="416" y="268"/>
                  </a:lnTo>
                  <a:lnTo>
                    <a:pt x="440" y="146"/>
                  </a:lnTo>
                  <a:lnTo>
                    <a:pt x="525" y="146"/>
                  </a:lnTo>
                  <a:lnTo>
                    <a:pt x="482" y="372"/>
                  </a:lnTo>
                  <a:lnTo>
                    <a:pt x="563" y="372"/>
                  </a:lnTo>
                  <a:lnTo>
                    <a:pt x="615" y="75"/>
                  </a:lnTo>
                  <a:lnTo>
                    <a:pt x="374" y="75"/>
                  </a:lnTo>
                  <a:close/>
                  <a:moveTo>
                    <a:pt x="733" y="141"/>
                  </a:moveTo>
                  <a:lnTo>
                    <a:pt x="865" y="141"/>
                  </a:lnTo>
                  <a:lnTo>
                    <a:pt x="879" y="75"/>
                  </a:lnTo>
                  <a:lnTo>
                    <a:pt x="667" y="75"/>
                  </a:lnTo>
                  <a:lnTo>
                    <a:pt x="615" y="372"/>
                  </a:lnTo>
                  <a:lnTo>
                    <a:pt x="827" y="372"/>
                  </a:lnTo>
                  <a:lnTo>
                    <a:pt x="842" y="306"/>
                  </a:lnTo>
                  <a:lnTo>
                    <a:pt x="705" y="306"/>
                  </a:lnTo>
                  <a:lnTo>
                    <a:pt x="714" y="249"/>
                  </a:lnTo>
                  <a:lnTo>
                    <a:pt x="842" y="249"/>
                  </a:lnTo>
                  <a:lnTo>
                    <a:pt x="851" y="193"/>
                  </a:lnTo>
                  <a:lnTo>
                    <a:pt x="723" y="193"/>
                  </a:lnTo>
                  <a:lnTo>
                    <a:pt x="733" y="141"/>
                  </a:lnTo>
                  <a:close/>
                  <a:moveTo>
                    <a:pt x="1012" y="75"/>
                  </a:moveTo>
                  <a:lnTo>
                    <a:pt x="931" y="75"/>
                  </a:lnTo>
                  <a:lnTo>
                    <a:pt x="879" y="372"/>
                  </a:lnTo>
                  <a:lnTo>
                    <a:pt x="960" y="372"/>
                  </a:lnTo>
                  <a:lnTo>
                    <a:pt x="979" y="254"/>
                  </a:lnTo>
                  <a:lnTo>
                    <a:pt x="1002" y="254"/>
                  </a:lnTo>
                  <a:lnTo>
                    <a:pt x="1064" y="372"/>
                  </a:lnTo>
                  <a:lnTo>
                    <a:pt x="1163" y="372"/>
                  </a:lnTo>
                  <a:lnTo>
                    <a:pt x="1078" y="221"/>
                  </a:lnTo>
                  <a:lnTo>
                    <a:pt x="1206" y="75"/>
                  </a:lnTo>
                  <a:lnTo>
                    <a:pt x="1111" y="75"/>
                  </a:lnTo>
                  <a:lnTo>
                    <a:pt x="1017" y="188"/>
                  </a:lnTo>
                  <a:lnTo>
                    <a:pt x="993" y="188"/>
                  </a:lnTo>
                  <a:lnTo>
                    <a:pt x="1012" y="75"/>
                  </a:lnTo>
                  <a:close/>
                  <a:moveTo>
                    <a:pt x="1371" y="146"/>
                  </a:moveTo>
                  <a:lnTo>
                    <a:pt x="1451" y="146"/>
                  </a:lnTo>
                  <a:lnTo>
                    <a:pt x="1461" y="75"/>
                  </a:lnTo>
                  <a:lnTo>
                    <a:pt x="1225" y="75"/>
                  </a:lnTo>
                  <a:lnTo>
                    <a:pt x="1210" y="146"/>
                  </a:lnTo>
                  <a:lnTo>
                    <a:pt x="1291" y="146"/>
                  </a:lnTo>
                  <a:lnTo>
                    <a:pt x="1253" y="372"/>
                  </a:lnTo>
                  <a:lnTo>
                    <a:pt x="1329" y="372"/>
                  </a:lnTo>
                  <a:lnTo>
                    <a:pt x="1371" y="146"/>
                  </a:lnTo>
                  <a:close/>
                  <a:moveTo>
                    <a:pt x="1537" y="292"/>
                  </a:moveTo>
                  <a:lnTo>
                    <a:pt x="1607" y="292"/>
                  </a:lnTo>
                  <a:lnTo>
                    <a:pt x="1636" y="287"/>
                  </a:lnTo>
                  <a:lnTo>
                    <a:pt x="1659" y="282"/>
                  </a:lnTo>
                  <a:lnTo>
                    <a:pt x="1678" y="278"/>
                  </a:lnTo>
                  <a:lnTo>
                    <a:pt x="1692" y="268"/>
                  </a:lnTo>
                  <a:lnTo>
                    <a:pt x="1702" y="249"/>
                  </a:lnTo>
                  <a:lnTo>
                    <a:pt x="1711" y="231"/>
                  </a:lnTo>
                  <a:lnTo>
                    <a:pt x="1721" y="207"/>
                  </a:lnTo>
                  <a:lnTo>
                    <a:pt x="1726" y="179"/>
                  </a:lnTo>
                  <a:lnTo>
                    <a:pt x="1730" y="160"/>
                  </a:lnTo>
                  <a:lnTo>
                    <a:pt x="1730" y="141"/>
                  </a:lnTo>
                  <a:lnTo>
                    <a:pt x="1730" y="127"/>
                  </a:lnTo>
                  <a:lnTo>
                    <a:pt x="1726" y="113"/>
                  </a:lnTo>
                  <a:lnTo>
                    <a:pt x="1721" y="99"/>
                  </a:lnTo>
                  <a:lnTo>
                    <a:pt x="1711" y="94"/>
                  </a:lnTo>
                  <a:lnTo>
                    <a:pt x="1697" y="85"/>
                  </a:lnTo>
                  <a:lnTo>
                    <a:pt x="1683" y="80"/>
                  </a:lnTo>
                  <a:lnTo>
                    <a:pt x="1664" y="80"/>
                  </a:lnTo>
                  <a:lnTo>
                    <a:pt x="1645" y="75"/>
                  </a:lnTo>
                  <a:lnTo>
                    <a:pt x="1494" y="75"/>
                  </a:lnTo>
                  <a:lnTo>
                    <a:pt x="1442" y="372"/>
                  </a:lnTo>
                  <a:lnTo>
                    <a:pt x="1522" y="372"/>
                  </a:lnTo>
                  <a:lnTo>
                    <a:pt x="1537" y="292"/>
                  </a:lnTo>
                  <a:close/>
                  <a:moveTo>
                    <a:pt x="1565" y="141"/>
                  </a:moveTo>
                  <a:lnTo>
                    <a:pt x="1617" y="141"/>
                  </a:lnTo>
                  <a:lnTo>
                    <a:pt x="1631" y="141"/>
                  </a:lnTo>
                  <a:lnTo>
                    <a:pt x="1640" y="146"/>
                  </a:lnTo>
                  <a:lnTo>
                    <a:pt x="1645" y="151"/>
                  </a:lnTo>
                  <a:lnTo>
                    <a:pt x="1650" y="160"/>
                  </a:lnTo>
                  <a:lnTo>
                    <a:pt x="1645" y="169"/>
                  </a:lnTo>
                  <a:lnTo>
                    <a:pt x="1645" y="184"/>
                  </a:lnTo>
                  <a:lnTo>
                    <a:pt x="1640" y="202"/>
                  </a:lnTo>
                  <a:lnTo>
                    <a:pt x="1631" y="216"/>
                  </a:lnTo>
                  <a:lnTo>
                    <a:pt x="1622" y="226"/>
                  </a:lnTo>
                  <a:lnTo>
                    <a:pt x="1603" y="226"/>
                  </a:lnTo>
                  <a:lnTo>
                    <a:pt x="1546" y="226"/>
                  </a:lnTo>
                  <a:lnTo>
                    <a:pt x="1565" y="141"/>
                  </a:lnTo>
                  <a:close/>
                  <a:moveTo>
                    <a:pt x="1863" y="377"/>
                  </a:moveTo>
                  <a:lnTo>
                    <a:pt x="1896" y="372"/>
                  </a:lnTo>
                  <a:lnTo>
                    <a:pt x="1919" y="372"/>
                  </a:lnTo>
                  <a:lnTo>
                    <a:pt x="1943" y="363"/>
                  </a:lnTo>
                  <a:lnTo>
                    <a:pt x="1967" y="353"/>
                  </a:lnTo>
                  <a:lnTo>
                    <a:pt x="1986" y="339"/>
                  </a:lnTo>
                  <a:lnTo>
                    <a:pt x="2000" y="320"/>
                  </a:lnTo>
                  <a:lnTo>
                    <a:pt x="2014" y="297"/>
                  </a:lnTo>
                  <a:lnTo>
                    <a:pt x="2019" y="264"/>
                  </a:lnTo>
                  <a:lnTo>
                    <a:pt x="2038" y="179"/>
                  </a:lnTo>
                  <a:lnTo>
                    <a:pt x="2038" y="151"/>
                  </a:lnTo>
                  <a:lnTo>
                    <a:pt x="2038" y="132"/>
                  </a:lnTo>
                  <a:lnTo>
                    <a:pt x="2028" y="113"/>
                  </a:lnTo>
                  <a:lnTo>
                    <a:pt x="2019" y="99"/>
                  </a:lnTo>
                  <a:lnTo>
                    <a:pt x="2004" y="89"/>
                  </a:lnTo>
                  <a:lnTo>
                    <a:pt x="1986" y="80"/>
                  </a:lnTo>
                  <a:lnTo>
                    <a:pt x="1967" y="75"/>
                  </a:lnTo>
                  <a:lnTo>
                    <a:pt x="1943" y="75"/>
                  </a:lnTo>
                  <a:lnTo>
                    <a:pt x="1919" y="75"/>
                  </a:lnTo>
                  <a:lnTo>
                    <a:pt x="1891" y="75"/>
                  </a:lnTo>
                  <a:lnTo>
                    <a:pt x="1863" y="80"/>
                  </a:lnTo>
                  <a:lnTo>
                    <a:pt x="1839" y="85"/>
                  </a:lnTo>
                  <a:lnTo>
                    <a:pt x="1815" y="94"/>
                  </a:lnTo>
                  <a:lnTo>
                    <a:pt x="1796" y="108"/>
                  </a:lnTo>
                  <a:lnTo>
                    <a:pt x="1782" y="127"/>
                  </a:lnTo>
                  <a:lnTo>
                    <a:pt x="1768" y="151"/>
                  </a:lnTo>
                  <a:lnTo>
                    <a:pt x="1763" y="184"/>
                  </a:lnTo>
                  <a:lnTo>
                    <a:pt x="1749" y="268"/>
                  </a:lnTo>
                  <a:lnTo>
                    <a:pt x="1744" y="297"/>
                  </a:lnTo>
                  <a:lnTo>
                    <a:pt x="1744" y="315"/>
                  </a:lnTo>
                  <a:lnTo>
                    <a:pt x="1754" y="334"/>
                  </a:lnTo>
                  <a:lnTo>
                    <a:pt x="1763" y="348"/>
                  </a:lnTo>
                  <a:lnTo>
                    <a:pt x="1778" y="358"/>
                  </a:lnTo>
                  <a:lnTo>
                    <a:pt x="1796" y="367"/>
                  </a:lnTo>
                  <a:lnTo>
                    <a:pt x="1815" y="372"/>
                  </a:lnTo>
                  <a:lnTo>
                    <a:pt x="1839" y="377"/>
                  </a:lnTo>
                  <a:lnTo>
                    <a:pt x="1863" y="377"/>
                  </a:lnTo>
                  <a:close/>
                  <a:moveTo>
                    <a:pt x="1877" y="306"/>
                  </a:moveTo>
                  <a:lnTo>
                    <a:pt x="1853" y="306"/>
                  </a:lnTo>
                  <a:lnTo>
                    <a:pt x="1839" y="301"/>
                  </a:lnTo>
                  <a:lnTo>
                    <a:pt x="1830" y="292"/>
                  </a:lnTo>
                  <a:lnTo>
                    <a:pt x="1830" y="278"/>
                  </a:lnTo>
                  <a:lnTo>
                    <a:pt x="1830" y="259"/>
                  </a:lnTo>
                  <a:lnTo>
                    <a:pt x="1844" y="188"/>
                  </a:lnTo>
                  <a:lnTo>
                    <a:pt x="1848" y="165"/>
                  </a:lnTo>
                  <a:lnTo>
                    <a:pt x="1863" y="151"/>
                  </a:lnTo>
                  <a:lnTo>
                    <a:pt x="1882" y="146"/>
                  </a:lnTo>
                  <a:lnTo>
                    <a:pt x="1905" y="141"/>
                  </a:lnTo>
                  <a:lnTo>
                    <a:pt x="1929" y="141"/>
                  </a:lnTo>
                  <a:lnTo>
                    <a:pt x="1943" y="146"/>
                  </a:lnTo>
                  <a:lnTo>
                    <a:pt x="1952" y="155"/>
                  </a:lnTo>
                  <a:lnTo>
                    <a:pt x="1952" y="169"/>
                  </a:lnTo>
                  <a:lnTo>
                    <a:pt x="1952" y="188"/>
                  </a:lnTo>
                  <a:lnTo>
                    <a:pt x="1943" y="259"/>
                  </a:lnTo>
                  <a:lnTo>
                    <a:pt x="1934" y="282"/>
                  </a:lnTo>
                  <a:lnTo>
                    <a:pt x="1919" y="297"/>
                  </a:lnTo>
                  <a:lnTo>
                    <a:pt x="1905" y="306"/>
                  </a:lnTo>
                  <a:lnTo>
                    <a:pt x="1877" y="306"/>
                  </a:lnTo>
                  <a:close/>
                  <a:moveTo>
                    <a:pt x="2331" y="184"/>
                  </a:moveTo>
                  <a:lnTo>
                    <a:pt x="2335" y="160"/>
                  </a:lnTo>
                  <a:lnTo>
                    <a:pt x="2335" y="146"/>
                  </a:lnTo>
                  <a:lnTo>
                    <a:pt x="2335" y="127"/>
                  </a:lnTo>
                  <a:lnTo>
                    <a:pt x="2331" y="113"/>
                  </a:lnTo>
                  <a:lnTo>
                    <a:pt x="2321" y="99"/>
                  </a:lnTo>
                  <a:lnTo>
                    <a:pt x="2307" y="89"/>
                  </a:lnTo>
                  <a:lnTo>
                    <a:pt x="2293" y="80"/>
                  </a:lnTo>
                  <a:lnTo>
                    <a:pt x="2274" y="75"/>
                  </a:lnTo>
                  <a:lnTo>
                    <a:pt x="2255" y="75"/>
                  </a:lnTo>
                  <a:lnTo>
                    <a:pt x="2231" y="75"/>
                  </a:lnTo>
                  <a:lnTo>
                    <a:pt x="2198" y="75"/>
                  </a:lnTo>
                  <a:lnTo>
                    <a:pt x="2170" y="80"/>
                  </a:lnTo>
                  <a:lnTo>
                    <a:pt x="2146" y="85"/>
                  </a:lnTo>
                  <a:lnTo>
                    <a:pt x="2123" y="94"/>
                  </a:lnTo>
                  <a:lnTo>
                    <a:pt x="2104" y="108"/>
                  </a:lnTo>
                  <a:lnTo>
                    <a:pt x="2090" y="127"/>
                  </a:lnTo>
                  <a:lnTo>
                    <a:pt x="2080" y="155"/>
                  </a:lnTo>
                  <a:lnTo>
                    <a:pt x="2071" y="184"/>
                  </a:lnTo>
                  <a:lnTo>
                    <a:pt x="2056" y="273"/>
                  </a:lnTo>
                  <a:lnTo>
                    <a:pt x="2052" y="301"/>
                  </a:lnTo>
                  <a:lnTo>
                    <a:pt x="2056" y="325"/>
                  </a:lnTo>
                  <a:lnTo>
                    <a:pt x="2061" y="339"/>
                  </a:lnTo>
                  <a:lnTo>
                    <a:pt x="2075" y="353"/>
                  </a:lnTo>
                  <a:lnTo>
                    <a:pt x="2090" y="363"/>
                  </a:lnTo>
                  <a:lnTo>
                    <a:pt x="2127" y="372"/>
                  </a:lnTo>
                  <a:lnTo>
                    <a:pt x="2175" y="377"/>
                  </a:lnTo>
                  <a:lnTo>
                    <a:pt x="2208" y="372"/>
                  </a:lnTo>
                  <a:lnTo>
                    <a:pt x="2236" y="372"/>
                  </a:lnTo>
                  <a:lnTo>
                    <a:pt x="2260" y="363"/>
                  </a:lnTo>
                  <a:lnTo>
                    <a:pt x="2274" y="353"/>
                  </a:lnTo>
                  <a:lnTo>
                    <a:pt x="2293" y="339"/>
                  </a:lnTo>
                  <a:lnTo>
                    <a:pt x="2302" y="320"/>
                  </a:lnTo>
                  <a:lnTo>
                    <a:pt x="2312" y="292"/>
                  </a:lnTo>
                  <a:lnTo>
                    <a:pt x="2316" y="264"/>
                  </a:lnTo>
                  <a:lnTo>
                    <a:pt x="2236" y="264"/>
                  </a:lnTo>
                  <a:lnTo>
                    <a:pt x="2231" y="278"/>
                  </a:lnTo>
                  <a:lnTo>
                    <a:pt x="2231" y="287"/>
                  </a:lnTo>
                  <a:lnTo>
                    <a:pt x="2222" y="297"/>
                  </a:lnTo>
                  <a:lnTo>
                    <a:pt x="2217" y="301"/>
                  </a:lnTo>
                  <a:lnTo>
                    <a:pt x="2203" y="306"/>
                  </a:lnTo>
                  <a:lnTo>
                    <a:pt x="2179" y="306"/>
                  </a:lnTo>
                  <a:lnTo>
                    <a:pt x="2160" y="306"/>
                  </a:lnTo>
                  <a:lnTo>
                    <a:pt x="2146" y="301"/>
                  </a:lnTo>
                  <a:lnTo>
                    <a:pt x="2137" y="292"/>
                  </a:lnTo>
                  <a:lnTo>
                    <a:pt x="2137" y="278"/>
                  </a:lnTo>
                  <a:lnTo>
                    <a:pt x="2137" y="259"/>
                  </a:lnTo>
                  <a:lnTo>
                    <a:pt x="2151" y="198"/>
                  </a:lnTo>
                  <a:lnTo>
                    <a:pt x="2156" y="174"/>
                  </a:lnTo>
                  <a:lnTo>
                    <a:pt x="2165" y="155"/>
                  </a:lnTo>
                  <a:lnTo>
                    <a:pt x="2179" y="146"/>
                  </a:lnTo>
                  <a:lnTo>
                    <a:pt x="2208" y="141"/>
                  </a:lnTo>
                  <a:lnTo>
                    <a:pt x="2227" y="141"/>
                  </a:lnTo>
                  <a:lnTo>
                    <a:pt x="2241" y="146"/>
                  </a:lnTo>
                  <a:lnTo>
                    <a:pt x="2250" y="155"/>
                  </a:lnTo>
                  <a:lnTo>
                    <a:pt x="2250" y="165"/>
                  </a:lnTo>
                  <a:lnTo>
                    <a:pt x="2250" y="174"/>
                  </a:lnTo>
                  <a:lnTo>
                    <a:pt x="2250" y="184"/>
                  </a:lnTo>
                  <a:lnTo>
                    <a:pt x="2331" y="184"/>
                  </a:lnTo>
                  <a:close/>
                  <a:moveTo>
                    <a:pt x="2458" y="141"/>
                  </a:moveTo>
                  <a:lnTo>
                    <a:pt x="2595" y="141"/>
                  </a:lnTo>
                  <a:lnTo>
                    <a:pt x="2605" y="75"/>
                  </a:lnTo>
                  <a:lnTo>
                    <a:pt x="2392" y="75"/>
                  </a:lnTo>
                  <a:lnTo>
                    <a:pt x="2340" y="372"/>
                  </a:lnTo>
                  <a:lnTo>
                    <a:pt x="2558" y="372"/>
                  </a:lnTo>
                  <a:lnTo>
                    <a:pt x="2567" y="306"/>
                  </a:lnTo>
                  <a:lnTo>
                    <a:pt x="2430" y="306"/>
                  </a:lnTo>
                  <a:lnTo>
                    <a:pt x="2439" y="249"/>
                  </a:lnTo>
                  <a:lnTo>
                    <a:pt x="2567" y="249"/>
                  </a:lnTo>
                  <a:lnTo>
                    <a:pt x="2576" y="193"/>
                  </a:lnTo>
                  <a:lnTo>
                    <a:pt x="2449" y="193"/>
                  </a:lnTo>
                  <a:lnTo>
                    <a:pt x="2458" y="141"/>
                  </a:lnTo>
                  <a:close/>
                  <a:moveTo>
                    <a:pt x="2813" y="0"/>
                  </a:moveTo>
                  <a:lnTo>
                    <a:pt x="2737" y="0"/>
                  </a:lnTo>
                  <a:lnTo>
                    <a:pt x="2671" y="372"/>
                  </a:lnTo>
                  <a:lnTo>
                    <a:pt x="2751" y="372"/>
                  </a:lnTo>
                  <a:lnTo>
                    <a:pt x="2813" y="0"/>
                  </a:lnTo>
                  <a:close/>
                  <a:moveTo>
                    <a:pt x="2992" y="75"/>
                  </a:moveTo>
                  <a:lnTo>
                    <a:pt x="2917" y="75"/>
                  </a:lnTo>
                  <a:lnTo>
                    <a:pt x="2865" y="372"/>
                  </a:lnTo>
                  <a:lnTo>
                    <a:pt x="3016" y="372"/>
                  </a:lnTo>
                  <a:lnTo>
                    <a:pt x="3035" y="372"/>
                  </a:lnTo>
                  <a:lnTo>
                    <a:pt x="3054" y="367"/>
                  </a:lnTo>
                  <a:lnTo>
                    <a:pt x="3073" y="358"/>
                  </a:lnTo>
                  <a:lnTo>
                    <a:pt x="3087" y="353"/>
                  </a:lnTo>
                  <a:lnTo>
                    <a:pt x="3096" y="339"/>
                  </a:lnTo>
                  <a:lnTo>
                    <a:pt x="3111" y="325"/>
                  </a:lnTo>
                  <a:lnTo>
                    <a:pt x="3115" y="306"/>
                  </a:lnTo>
                  <a:lnTo>
                    <a:pt x="3120" y="282"/>
                  </a:lnTo>
                  <a:lnTo>
                    <a:pt x="3125" y="268"/>
                  </a:lnTo>
                  <a:lnTo>
                    <a:pt x="3125" y="254"/>
                  </a:lnTo>
                  <a:lnTo>
                    <a:pt x="3125" y="235"/>
                  </a:lnTo>
                  <a:lnTo>
                    <a:pt x="3120" y="226"/>
                  </a:lnTo>
                  <a:lnTo>
                    <a:pt x="3115" y="212"/>
                  </a:lnTo>
                  <a:lnTo>
                    <a:pt x="3106" y="207"/>
                  </a:lnTo>
                  <a:lnTo>
                    <a:pt x="3092" y="198"/>
                  </a:lnTo>
                  <a:lnTo>
                    <a:pt x="3082" y="193"/>
                  </a:lnTo>
                  <a:lnTo>
                    <a:pt x="3063" y="193"/>
                  </a:lnTo>
                  <a:lnTo>
                    <a:pt x="3044" y="188"/>
                  </a:lnTo>
                  <a:lnTo>
                    <a:pt x="2973" y="188"/>
                  </a:lnTo>
                  <a:lnTo>
                    <a:pt x="2992" y="75"/>
                  </a:lnTo>
                  <a:close/>
                  <a:moveTo>
                    <a:pt x="2964" y="254"/>
                  </a:moveTo>
                  <a:lnTo>
                    <a:pt x="3016" y="254"/>
                  </a:lnTo>
                  <a:lnTo>
                    <a:pt x="3030" y="254"/>
                  </a:lnTo>
                  <a:lnTo>
                    <a:pt x="3040" y="254"/>
                  </a:lnTo>
                  <a:lnTo>
                    <a:pt x="3044" y="259"/>
                  </a:lnTo>
                  <a:lnTo>
                    <a:pt x="3044" y="268"/>
                  </a:lnTo>
                  <a:lnTo>
                    <a:pt x="3044" y="278"/>
                  </a:lnTo>
                  <a:lnTo>
                    <a:pt x="3044" y="282"/>
                  </a:lnTo>
                  <a:lnTo>
                    <a:pt x="3040" y="297"/>
                  </a:lnTo>
                  <a:lnTo>
                    <a:pt x="3030" y="306"/>
                  </a:lnTo>
                  <a:lnTo>
                    <a:pt x="3021" y="311"/>
                  </a:lnTo>
                  <a:lnTo>
                    <a:pt x="3007" y="311"/>
                  </a:lnTo>
                  <a:lnTo>
                    <a:pt x="2950" y="311"/>
                  </a:lnTo>
                  <a:lnTo>
                    <a:pt x="2964" y="25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072800" y="6446857"/>
              <a:ext cx="6447600" cy="21836"/>
            </a:xfrm>
            <a:custGeom>
              <a:avLst/>
              <a:gdLst>
                <a:gd name="T0" fmla="*/ 2147483647 w 4770"/>
                <a:gd name="T1" fmla="*/ 0 h 52"/>
                <a:gd name="T2" fmla="*/ 2147483647 w 4770"/>
                <a:gd name="T3" fmla="*/ 0 h 52"/>
                <a:gd name="T4" fmla="*/ 2147483647 w 4770"/>
                <a:gd name="T5" fmla="*/ 2147483647 h 52"/>
                <a:gd name="T6" fmla="*/ 0 w 4770"/>
                <a:gd name="T7" fmla="*/ 2147483647 h 52"/>
                <a:gd name="T8" fmla="*/ 2147483647 w 4770"/>
                <a:gd name="T9" fmla="*/ 2147483647 h 52"/>
                <a:gd name="T10" fmla="*/ 2147483647 w 4770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70"/>
                <a:gd name="T19" fmla="*/ 0 h 52"/>
                <a:gd name="T20" fmla="*/ 4770 w 4770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70" h="52">
                  <a:moveTo>
                    <a:pt x="5" y="0"/>
                  </a:moveTo>
                  <a:lnTo>
                    <a:pt x="4770" y="0"/>
                  </a:lnTo>
                  <a:lnTo>
                    <a:pt x="4770" y="52"/>
                  </a:lnTo>
                  <a:lnTo>
                    <a:pt x="0" y="52"/>
                  </a:lnTo>
                  <a:lnTo>
                    <a:pt x="5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7158" y="6157795"/>
              <a:ext cx="212118" cy="340013"/>
            </a:xfrm>
            <a:custGeom>
              <a:avLst/>
              <a:gdLst>
                <a:gd name="T0" fmla="*/ 0 w 510"/>
                <a:gd name="T1" fmla="*/ 2147483647 h 819"/>
                <a:gd name="T2" fmla="*/ 2147483647 w 510"/>
                <a:gd name="T3" fmla="*/ 2147483647 h 819"/>
                <a:gd name="T4" fmla="*/ 2147483647 w 510"/>
                <a:gd name="T5" fmla="*/ 2147483647 h 819"/>
                <a:gd name="T6" fmla="*/ 2147483647 w 510"/>
                <a:gd name="T7" fmla="*/ 2147483647 h 819"/>
                <a:gd name="T8" fmla="*/ 2147483647 w 510"/>
                <a:gd name="T9" fmla="*/ 2147483647 h 819"/>
                <a:gd name="T10" fmla="*/ 2147483647 w 510"/>
                <a:gd name="T11" fmla="*/ 2147483647 h 819"/>
                <a:gd name="T12" fmla="*/ 2147483647 w 510"/>
                <a:gd name="T13" fmla="*/ 2147483647 h 819"/>
                <a:gd name="T14" fmla="*/ 2147483647 w 510"/>
                <a:gd name="T15" fmla="*/ 2147483647 h 819"/>
                <a:gd name="T16" fmla="*/ 2147483647 w 510"/>
                <a:gd name="T17" fmla="*/ 2147483647 h 819"/>
                <a:gd name="T18" fmla="*/ 2147483647 w 510"/>
                <a:gd name="T19" fmla="*/ 2147483647 h 819"/>
                <a:gd name="T20" fmla="*/ 2147483647 w 510"/>
                <a:gd name="T21" fmla="*/ 2147483647 h 819"/>
                <a:gd name="T22" fmla="*/ 2147483647 w 510"/>
                <a:gd name="T23" fmla="*/ 2147483647 h 819"/>
                <a:gd name="T24" fmla="*/ 2147483647 w 510"/>
                <a:gd name="T25" fmla="*/ 2147483647 h 819"/>
                <a:gd name="T26" fmla="*/ 2147483647 w 510"/>
                <a:gd name="T27" fmla="*/ 2147483647 h 819"/>
                <a:gd name="T28" fmla="*/ 2147483647 w 510"/>
                <a:gd name="T29" fmla="*/ 2147483647 h 819"/>
                <a:gd name="T30" fmla="*/ 2147483647 w 510"/>
                <a:gd name="T31" fmla="*/ 2147483647 h 819"/>
                <a:gd name="T32" fmla="*/ 2147483647 w 510"/>
                <a:gd name="T33" fmla="*/ 2147483647 h 819"/>
                <a:gd name="T34" fmla="*/ 2147483647 w 510"/>
                <a:gd name="T35" fmla="*/ 2147483647 h 819"/>
                <a:gd name="T36" fmla="*/ 2147483647 w 510"/>
                <a:gd name="T37" fmla="*/ 2147483647 h 819"/>
                <a:gd name="T38" fmla="*/ 2147483647 w 510"/>
                <a:gd name="T39" fmla="*/ 2147483647 h 819"/>
                <a:gd name="T40" fmla="*/ 2147483647 w 510"/>
                <a:gd name="T41" fmla="*/ 2147483647 h 819"/>
                <a:gd name="T42" fmla="*/ 2147483647 w 510"/>
                <a:gd name="T43" fmla="*/ 2147483647 h 819"/>
                <a:gd name="T44" fmla="*/ 2147483647 w 510"/>
                <a:gd name="T45" fmla="*/ 2147483647 h 819"/>
                <a:gd name="T46" fmla="*/ 2147483647 w 510"/>
                <a:gd name="T47" fmla="*/ 2147483647 h 819"/>
                <a:gd name="T48" fmla="*/ 2147483647 w 510"/>
                <a:gd name="T49" fmla="*/ 2147483647 h 819"/>
                <a:gd name="T50" fmla="*/ 2147483647 w 510"/>
                <a:gd name="T51" fmla="*/ 2147483647 h 819"/>
                <a:gd name="T52" fmla="*/ 2147483647 w 510"/>
                <a:gd name="T53" fmla="*/ 2147483647 h 819"/>
                <a:gd name="T54" fmla="*/ 2147483647 w 510"/>
                <a:gd name="T55" fmla="*/ 2147483647 h 819"/>
                <a:gd name="T56" fmla="*/ 2147483647 w 510"/>
                <a:gd name="T57" fmla="*/ 2147483647 h 819"/>
                <a:gd name="T58" fmla="*/ 2147483647 w 510"/>
                <a:gd name="T59" fmla="*/ 2147483647 h 819"/>
                <a:gd name="T60" fmla="*/ 2147483647 w 510"/>
                <a:gd name="T61" fmla="*/ 2147483647 h 819"/>
                <a:gd name="T62" fmla="*/ 2147483647 w 510"/>
                <a:gd name="T63" fmla="*/ 2147483647 h 819"/>
                <a:gd name="T64" fmla="*/ 2147483647 w 510"/>
                <a:gd name="T65" fmla="*/ 2147483647 h 819"/>
                <a:gd name="T66" fmla="*/ 2147483647 w 510"/>
                <a:gd name="T67" fmla="*/ 2147483647 h 819"/>
                <a:gd name="T68" fmla="*/ 2147483647 w 510"/>
                <a:gd name="T69" fmla="*/ 2147483647 h 819"/>
                <a:gd name="T70" fmla="*/ 2147483647 w 510"/>
                <a:gd name="T71" fmla="*/ 2147483647 h 819"/>
                <a:gd name="T72" fmla="*/ 2147483647 w 510"/>
                <a:gd name="T73" fmla="*/ 2147483647 h 819"/>
                <a:gd name="T74" fmla="*/ 2147483647 w 510"/>
                <a:gd name="T75" fmla="*/ 2147483647 h 819"/>
                <a:gd name="T76" fmla="*/ 2147483647 w 510"/>
                <a:gd name="T77" fmla="*/ 2147483647 h 819"/>
                <a:gd name="T78" fmla="*/ 2147483647 w 510"/>
                <a:gd name="T79" fmla="*/ 2147483647 h 819"/>
                <a:gd name="T80" fmla="*/ 2147483647 w 510"/>
                <a:gd name="T81" fmla="*/ 2147483647 h 819"/>
                <a:gd name="T82" fmla="*/ 2147483647 w 510"/>
                <a:gd name="T83" fmla="*/ 2147483647 h 819"/>
                <a:gd name="T84" fmla="*/ 2147483647 w 510"/>
                <a:gd name="T85" fmla="*/ 2147483647 h 819"/>
                <a:gd name="T86" fmla="*/ 2147483647 w 510"/>
                <a:gd name="T87" fmla="*/ 2147483647 h 819"/>
                <a:gd name="T88" fmla="*/ 2147483647 w 510"/>
                <a:gd name="T89" fmla="*/ 2147483647 h 819"/>
                <a:gd name="T90" fmla="*/ 2147483647 w 510"/>
                <a:gd name="T91" fmla="*/ 2147483647 h 819"/>
                <a:gd name="T92" fmla="*/ 2147483647 w 510"/>
                <a:gd name="T93" fmla="*/ 2147483647 h 819"/>
                <a:gd name="T94" fmla="*/ 2147483647 w 510"/>
                <a:gd name="T95" fmla="*/ 2147483647 h 819"/>
                <a:gd name="T96" fmla="*/ 2147483647 w 510"/>
                <a:gd name="T97" fmla="*/ 0 h 819"/>
                <a:gd name="T98" fmla="*/ 0 w 510"/>
                <a:gd name="T99" fmla="*/ 0 h 819"/>
                <a:gd name="T100" fmla="*/ 0 w 510"/>
                <a:gd name="T101" fmla="*/ 2147483647 h 8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10"/>
                <a:gd name="T154" fmla="*/ 0 h 819"/>
                <a:gd name="T155" fmla="*/ 510 w 510"/>
                <a:gd name="T156" fmla="*/ 819 h 8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10" h="819">
                  <a:moveTo>
                    <a:pt x="0" y="819"/>
                  </a:moveTo>
                  <a:lnTo>
                    <a:pt x="89" y="819"/>
                  </a:lnTo>
                  <a:lnTo>
                    <a:pt x="89" y="84"/>
                  </a:lnTo>
                  <a:lnTo>
                    <a:pt x="255" y="84"/>
                  </a:lnTo>
                  <a:lnTo>
                    <a:pt x="288" y="89"/>
                  </a:lnTo>
                  <a:lnTo>
                    <a:pt x="316" y="99"/>
                  </a:lnTo>
                  <a:lnTo>
                    <a:pt x="345" y="113"/>
                  </a:lnTo>
                  <a:lnTo>
                    <a:pt x="368" y="132"/>
                  </a:lnTo>
                  <a:lnTo>
                    <a:pt x="387" y="155"/>
                  </a:lnTo>
                  <a:lnTo>
                    <a:pt x="401" y="183"/>
                  </a:lnTo>
                  <a:lnTo>
                    <a:pt x="411" y="216"/>
                  </a:lnTo>
                  <a:lnTo>
                    <a:pt x="416" y="249"/>
                  </a:lnTo>
                  <a:lnTo>
                    <a:pt x="411" y="278"/>
                  </a:lnTo>
                  <a:lnTo>
                    <a:pt x="401" y="306"/>
                  </a:lnTo>
                  <a:lnTo>
                    <a:pt x="392" y="334"/>
                  </a:lnTo>
                  <a:lnTo>
                    <a:pt x="373" y="353"/>
                  </a:lnTo>
                  <a:lnTo>
                    <a:pt x="349" y="372"/>
                  </a:lnTo>
                  <a:lnTo>
                    <a:pt x="321" y="386"/>
                  </a:lnTo>
                  <a:lnTo>
                    <a:pt x="288" y="395"/>
                  </a:lnTo>
                  <a:lnTo>
                    <a:pt x="255" y="400"/>
                  </a:lnTo>
                  <a:lnTo>
                    <a:pt x="141" y="400"/>
                  </a:lnTo>
                  <a:lnTo>
                    <a:pt x="141" y="819"/>
                  </a:lnTo>
                  <a:lnTo>
                    <a:pt x="236" y="819"/>
                  </a:lnTo>
                  <a:lnTo>
                    <a:pt x="236" y="485"/>
                  </a:lnTo>
                  <a:lnTo>
                    <a:pt x="255" y="485"/>
                  </a:lnTo>
                  <a:lnTo>
                    <a:pt x="279" y="480"/>
                  </a:lnTo>
                  <a:lnTo>
                    <a:pt x="307" y="476"/>
                  </a:lnTo>
                  <a:lnTo>
                    <a:pt x="331" y="471"/>
                  </a:lnTo>
                  <a:lnTo>
                    <a:pt x="354" y="461"/>
                  </a:lnTo>
                  <a:lnTo>
                    <a:pt x="397" y="443"/>
                  </a:lnTo>
                  <a:lnTo>
                    <a:pt x="435" y="410"/>
                  </a:lnTo>
                  <a:lnTo>
                    <a:pt x="463" y="377"/>
                  </a:lnTo>
                  <a:lnTo>
                    <a:pt x="487" y="334"/>
                  </a:lnTo>
                  <a:lnTo>
                    <a:pt x="496" y="311"/>
                  </a:lnTo>
                  <a:lnTo>
                    <a:pt x="501" y="292"/>
                  </a:lnTo>
                  <a:lnTo>
                    <a:pt x="505" y="268"/>
                  </a:lnTo>
                  <a:lnTo>
                    <a:pt x="510" y="245"/>
                  </a:lnTo>
                  <a:lnTo>
                    <a:pt x="505" y="221"/>
                  </a:lnTo>
                  <a:lnTo>
                    <a:pt x="501" y="198"/>
                  </a:lnTo>
                  <a:lnTo>
                    <a:pt x="496" y="174"/>
                  </a:lnTo>
                  <a:lnTo>
                    <a:pt x="487" y="150"/>
                  </a:lnTo>
                  <a:lnTo>
                    <a:pt x="463" y="108"/>
                  </a:lnTo>
                  <a:lnTo>
                    <a:pt x="435" y="75"/>
                  </a:lnTo>
                  <a:lnTo>
                    <a:pt x="397" y="42"/>
                  </a:lnTo>
                  <a:lnTo>
                    <a:pt x="354" y="19"/>
                  </a:lnTo>
                  <a:lnTo>
                    <a:pt x="331" y="14"/>
                  </a:lnTo>
                  <a:lnTo>
                    <a:pt x="307" y="4"/>
                  </a:lnTo>
                  <a:lnTo>
                    <a:pt x="279" y="4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79854" y="6376152"/>
              <a:ext cx="230834" cy="338972"/>
            </a:xfrm>
            <a:custGeom>
              <a:avLst/>
              <a:gdLst>
                <a:gd name="T0" fmla="*/ 0 w 557"/>
                <a:gd name="T1" fmla="*/ 0 h 815"/>
                <a:gd name="T2" fmla="*/ 0 w 557"/>
                <a:gd name="T3" fmla="*/ 2147483647 h 815"/>
                <a:gd name="T4" fmla="*/ 2147483647 w 557"/>
                <a:gd name="T5" fmla="*/ 2147483647 h 815"/>
                <a:gd name="T6" fmla="*/ 2147483647 w 557"/>
                <a:gd name="T7" fmla="*/ 0 h 815"/>
                <a:gd name="T8" fmla="*/ 0 w 557"/>
                <a:gd name="T9" fmla="*/ 0 h 815"/>
                <a:gd name="T10" fmla="*/ 0 w 557"/>
                <a:gd name="T11" fmla="*/ 2147483647 h 815"/>
                <a:gd name="T12" fmla="*/ 2147483647 w 557"/>
                <a:gd name="T13" fmla="*/ 2147483647 h 815"/>
                <a:gd name="T14" fmla="*/ 2147483647 w 557"/>
                <a:gd name="T15" fmla="*/ 2147483647 h 815"/>
                <a:gd name="T16" fmla="*/ 2147483647 w 557"/>
                <a:gd name="T17" fmla="*/ 2147483647 h 815"/>
                <a:gd name="T18" fmla="*/ 2147483647 w 557"/>
                <a:gd name="T19" fmla="*/ 2147483647 h 815"/>
                <a:gd name="T20" fmla="*/ 0 w 557"/>
                <a:gd name="T21" fmla="*/ 2147483647 h 815"/>
                <a:gd name="T22" fmla="*/ 0 w 557"/>
                <a:gd name="T23" fmla="*/ 2147483647 h 8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57"/>
                <a:gd name="T37" fmla="*/ 0 h 815"/>
                <a:gd name="T38" fmla="*/ 557 w 557"/>
                <a:gd name="T39" fmla="*/ 815 h 8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57" h="815">
                  <a:moveTo>
                    <a:pt x="0" y="0"/>
                  </a:moveTo>
                  <a:lnTo>
                    <a:pt x="0" y="85"/>
                  </a:lnTo>
                  <a:lnTo>
                    <a:pt x="510" y="85"/>
                  </a:lnTo>
                  <a:lnTo>
                    <a:pt x="557" y="0"/>
                  </a:lnTo>
                  <a:lnTo>
                    <a:pt x="0" y="0"/>
                  </a:lnTo>
                  <a:close/>
                  <a:moveTo>
                    <a:pt x="0" y="815"/>
                  </a:moveTo>
                  <a:lnTo>
                    <a:pt x="90" y="815"/>
                  </a:lnTo>
                  <a:lnTo>
                    <a:pt x="90" y="222"/>
                  </a:lnTo>
                  <a:lnTo>
                    <a:pt x="439" y="222"/>
                  </a:lnTo>
                  <a:lnTo>
                    <a:pt x="487" y="137"/>
                  </a:lnTo>
                  <a:lnTo>
                    <a:pt x="0" y="137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567196" y="6249297"/>
              <a:ext cx="345211" cy="356649"/>
            </a:xfrm>
            <a:custGeom>
              <a:avLst/>
              <a:gdLst>
                <a:gd name="T0" fmla="*/ 2147483647 w 828"/>
                <a:gd name="T1" fmla="*/ 2147483647 h 858"/>
                <a:gd name="T2" fmla="*/ 2147483647 w 828"/>
                <a:gd name="T3" fmla="*/ 2147483647 h 858"/>
                <a:gd name="T4" fmla="*/ 2147483647 w 828"/>
                <a:gd name="T5" fmla="*/ 2147483647 h 858"/>
                <a:gd name="T6" fmla="*/ 2147483647 w 828"/>
                <a:gd name="T7" fmla="*/ 2147483647 h 858"/>
                <a:gd name="T8" fmla="*/ 2147483647 w 828"/>
                <a:gd name="T9" fmla="*/ 2147483647 h 858"/>
                <a:gd name="T10" fmla="*/ 2147483647 w 828"/>
                <a:gd name="T11" fmla="*/ 2147483647 h 858"/>
                <a:gd name="T12" fmla="*/ 2147483647 w 828"/>
                <a:gd name="T13" fmla="*/ 2147483647 h 858"/>
                <a:gd name="T14" fmla="*/ 2147483647 w 828"/>
                <a:gd name="T15" fmla="*/ 2147483647 h 858"/>
                <a:gd name="T16" fmla="*/ 2147483647 w 828"/>
                <a:gd name="T17" fmla="*/ 2147483647 h 858"/>
                <a:gd name="T18" fmla="*/ 2147483647 w 828"/>
                <a:gd name="T19" fmla="*/ 2147483647 h 858"/>
                <a:gd name="T20" fmla="*/ 2147483647 w 828"/>
                <a:gd name="T21" fmla="*/ 2147483647 h 858"/>
                <a:gd name="T22" fmla="*/ 2147483647 w 828"/>
                <a:gd name="T23" fmla="*/ 2147483647 h 858"/>
                <a:gd name="T24" fmla="*/ 2147483647 w 828"/>
                <a:gd name="T25" fmla="*/ 2147483647 h 858"/>
                <a:gd name="T26" fmla="*/ 2147483647 w 828"/>
                <a:gd name="T27" fmla="*/ 2147483647 h 858"/>
                <a:gd name="T28" fmla="*/ 2147483647 w 828"/>
                <a:gd name="T29" fmla="*/ 2147483647 h 858"/>
                <a:gd name="T30" fmla="*/ 2147483647 w 828"/>
                <a:gd name="T31" fmla="*/ 2147483647 h 858"/>
                <a:gd name="T32" fmla="*/ 2147483647 w 828"/>
                <a:gd name="T33" fmla="*/ 2147483647 h 858"/>
                <a:gd name="T34" fmla="*/ 2147483647 w 828"/>
                <a:gd name="T35" fmla="*/ 2147483647 h 858"/>
                <a:gd name="T36" fmla="*/ 2147483647 w 828"/>
                <a:gd name="T37" fmla="*/ 2147483647 h 858"/>
                <a:gd name="T38" fmla="*/ 2147483647 w 828"/>
                <a:gd name="T39" fmla="*/ 2147483647 h 858"/>
                <a:gd name="T40" fmla="*/ 2147483647 w 828"/>
                <a:gd name="T41" fmla="*/ 2147483647 h 858"/>
                <a:gd name="T42" fmla="*/ 2147483647 w 828"/>
                <a:gd name="T43" fmla="*/ 2147483647 h 858"/>
                <a:gd name="T44" fmla="*/ 2147483647 w 828"/>
                <a:gd name="T45" fmla="*/ 2147483647 h 858"/>
                <a:gd name="T46" fmla="*/ 2147483647 w 828"/>
                <a:gd name="T47" fmla="*/ 2147483647 h 858"/>
                <a:gd name="T48" fmla="*/ 2147483647 w 828"/>
                <a:gd name="T49" fmla="*/ 2147483647 h 858"/>
                <a:gd name="T50" fmla="*/ 2147483647 w 828"/>
                <a:gd name="T51" fmla="*/ 2147483647 h 858"/>
                <a:gd name="T52" fmla="*/ 2147483647 w 828"/>
                <a:gd name="T53" fmla="*/ 2147483647 h 858"/>
                <a:gd name="T54" fmla="*/ 2147483647 w 828"/>
                <a:gd name="T55" fmla="*/ 2147483647 h 858"/>
                <a:gd name="T56" fmla="*/ 2147483647 w 828"/>
                <a:gd name="T57" fmla="*/ 2147483647 h 858"/>
                <a:gd name="T58" fmla="*/ 2147483647 w 828"/>
                <a:gd name="T59" fmla="*/ 2147483647 h 858"/>
                <a:gd name="T60" fmla="*/ 2147483647 w 828"/>
                <a:gd name="T61" fmla="*/ 2147483647 h 858"/>
                <a:gd name="T62" fmla="*/ 2147483647 w 828"/>
                <a:gd name="T63" fmla="*/ 2147483647 h 858"/>
                <a:gd name="T64" fmla="*/ 2147483647 w 828"/>
                <a:gd name="T65" fmla="*/ 2147483647 h 858"/>
                <a:gd name="T66" fmla="*/ 2147483647 w 828"/>
                <a:gd name="T67" fmla="*/ 2147483647 h 858"/>
                <a:gd name="T68" fmla="*/ 2147483647 w 828"/>
                <a:gd name="T69" fmla="*/ 2147483647 h 858"/>
                <a:gd name="T70" fmla="*/ 2147483647 w 828"/>
                <a:gd name="T71" fmla="*/ 2147483647 h 858"/>
                <a:gd name="T72" fmla="*/ 2147483647 w 828"/>
                <a:gd name="T73" fmla="*/ 2147483647 h 858"/>
                <a:gd name="T74" fmla="*/ 2147483647 w 828"/>
                <a:gd name="T75" fmla="*/ 2147483647 h 858"/>
                <a:gd name="T76" fmla="*/ 2147483647 w 828"/>
                <a:gd name="T77" fmla="*/ 2147483647 h 858"/>
                <a:gd name="T78" fmla="*/ 2147483647 w 828"/>
                <a:gd name="T79" fmla="*/ 2147483647 h 858"/>
                <a:gd name="T80" fmla="*/ 2147483647 w 828"/>
                <a:gd name="T81" fmla="*/ 2147483647 h 858"/>
                <a:gd name="T82" fmla="*/ 2147483647 w 828"/>
                <a:gd name="T83" fmla="*/ 2147483647 h 858"/>
                <a:gd name="T84" fmla="*/ 2147483647 w 828"/>
                <a:gd name="T85" fmla="*/ 2147483647 h 858"/>
                <a:gd name="T86" fmla="*/ 2147483647 w 828"/>
                <a:gd name="T87" fmla="*/ 2147483647 h 858"/>
                <a:gd name="T88" fmla="*/ 2147483647 w 828"/>
                <a:gd name="T89" fmla="*/ 2147483647 h 858"/>
                <a:gd name="T90" fmla="*/ 2147483647 w 828"/>
                <a:gd name="T91" fmla="*/ 2147483647 h 8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8"/>
                <a:gd name="T139" fmla="*/ 0 h 858"/>
                <a:gd name="T140" fmla="*/ 828 w 828"/>
                <a:gd name="T141" fmla="*/ 858 h 8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8" h="858">
                  <a:moveTo>
                    <a:pt x="270" y="528"/>
                  </a:moveTo>
                  <a:lnTo>
                    <a:pt x="719" y="523"/>
                  </a:lnTo>
                  <a:lnTo>
                    <a:pt x="700" y="575"/>
                  </a:lnTo>
                  <a:lnTo>
                    <a:pt x="672" y="622"/>
                  </a:lnTo>
                  <a:lnTo>
                    <a:pt x="639" y="664"/>
                  </a:lnTo>
                  <a:lnTo>
                    <a:pt x="601" y="702"/>
                  </a:lnTo>
                  <a:lnTo>
                    <a:pt x="553" y="730"/>
                  </a:lnTo>
                  <a:lnTo>
                    <a:pt x="506" y="754"/>
                  </a:lnTo>
                  <a:lnTo>
                    <a:pt x="478" y="763"/>
                  </a:lnTo>
                  <a:lnTo>
                    <a:pt x="449" y="768"/>
                  </a:lnTo>
                  <a:lnTo>
                    <a:pt x="421" y="773"/>
                  </a:lnTo>
                  <a:lnTo>
                    <a:pt x="388" y="773"/>
                  </a:lnTo>
                  <a:lnTo>
                    <a:pt x="336" y="768"/>
                  </a:lnTo>
                  <a:lnTo>
                    <a:pt x="284" y="759"/>
                  </a:lnTo>
                  <a:lnTo>
                    <a:pt x="241" y="740"/>
                  </a:lnTo>
                  <a:lnTo>
                    <a:pt x="199" y="716"/>
                  </a:lnTo>
                  <a:lnTo>
                    <a:pt x="161" y="688"/>
                  </a:lnTo>
                  <a:lnTo>
                    <a:pt x="128" y="655"/>
                  </a:lnTo>
                  <a:lnTo>
                    <a:pt x="100" y="617"/>
                  </a:lnTo>
                  <a:lnTo>
                    <a:pt x="76" y="575"/>
                  </a:lnTo>
                  <a:lnTo>
                    <a:pt x="0" y="622"/>
                  </a:lnTo>
                  <a:lnTo>
                    <a:pt x="29" y="674"/>
                  </a:lnTo>
                  <a:lnTo>
                    <a:pt x="67" y="716"/>
                  </a:lnTo>
                  <a:lnTo>
                    <a:pt x="109" y="759"/>
                  </a:lnTo>
                  <a:lnTo>
                    <a:pt x="156" y="792"/>
                  </a:lnTo>
                  <a:lnTo>
                    <a:pt x="208" y="820"/>
                  </a:lnTo>
                  <a:lnTo>
                    <a:pt x="265" y="843"/>
                  </a:lnTo>
                  <a:lnTo>
                    <a:pt x="327" y="853"/>
                  </a:lnTo>
                  <a:lnTo>
                    <a:pt x="388" y="858"/>
                  </a:lnTo>
                  <a:lnTo>
                    <a:pt x="435" y="858"/>
                  </a:lnTo>
                  <a:lnTo>
                    <a:pt x="478" y="853"/>
                  </a:lnTo>
                  <a:lnTo>
                    <a:pt x="520" y="839"/>
                  </a:lnTo>
                  <a:lnTo>
                    <a:pt x="558" y="825"/>
                  </a:lnTo>
                  <a:lnTo>
                    <a:pt x="596" y="806"/>
                  </a:lnTo>
                  <a:lnTo>
                    <a:pt x="634" y="787"/>
                  </a:lnTo>
                  <a:lnTo>
                    <a:pt x="667" y="763"/>
                  </a:lnTo>
                  <a:lnTo>
                    <a:pt x="695" y="735"/>
                  </a:lnTo>
                  <a:lnTo>
                    <a:pt x="724" y="707"/>
                  </a:lnTo>
                  <a:lnTo>
                    <a:pt x="747" y="674"/>
                  </a:lnTo>
                  <a:lnTo>
                    <a:pt x="771" y="636"/>
                  </a:lnTo>
                  <a:lnTo>
                    <a:pt x="790" y="598"/>
                  </a:lnTo>
                  <a:lnTo>
                    <a:pt x="804" y="561"/>
                  </a:lnTo>
                  <a:lnTo>
                    <a:pt x="813" y="523"/>
                  </a:lnTo>
                  <a:lnTo>
                    <a:pt x="823" y="481"/>
                  </a:lnTo>
                  <a:lnTo>
                    <a:pt x="828" y="438"/>
                  </a:lnTo>
                  <a:lnTo>
                    <a:pt x="322" y="443"/>
                  </a:lnTo>
                  <a:lnTo>
                    <a:pt x="270" y="528"/>
                  </a:lnTo>
                  <a:close/>
                  <a:moveTo>
                    <a:pt x="350" y="386"/>
                  </a:moveTo>
                  <a:lnTo>
                    <a:pt x="823" y="386"/>
                  </a:lnTo>
                  <a:lnTo>
                    <a:pt x="818" y="349"/>
                  </a:lnTo>
                  <a:lnTo>
                    <a:pt x="809" y="311"/>
                  </a:lnTo>
                  <a:lnTo>
                    <a:pt x="799" y="273"/>
                  </a:lnTo>
                  <a:lnTo>
                    <a:pt x="780" y="236"/>
                  </a:lnTo>
                  <a:lnTo>
                    <a:pt x="761" y="203"/>
                  </a:lnTo>
                  <a:lnTo>
                    <a:pt x="738" y="170"/>
                  </a:lnTo>
                  <a:lnTo>
                    <a:pt x="714" y="141"/>
                  </a:lnTo>
                  <a:lnTo>
                    <a:pt x="686" y="113"/>
                  </a:lnTo>
                  <a:lnTo>
                    <a:pt x="657" y="90"/>
                  </a:lnTo>
                  <a:lnTo>
                    <a:pt x="624" y="66"/>
                  </a:lnTo>
                  <a:lnTo>
                    <a:pt x="591" y="47"/>
                  </a:lnTo>
                  <a:lnTo>
                    <a:pt x="553" y="33"/>
                  </a:lnTo>
                  <a:lnTo>
                    <a:pt x="516" y="19"/>
                  </a:lnTo>
                  <a:lnTo>
                    <a:pt x="473" y="10"/>
                  </a:lnTo>
                  <a:lnTo>
                    <a:pt x="431" y="5"/>
                  </a:lnTo>
                  <a:lnTo>
                    <a:pt x="388" y="0"/>
                  </a:lnTo>
                  <a:lnTo>
                    <a:pt x="327" y="5"/>
                  </a:lnTo>
                  <a:lnTo>
                    <a:pt x="265" y="19"/>
                  </a:lnTo>
                  <a:lnTo>
                    <a:pt x="208" y="38"/>
                  </a:lnTo>
                  <a:lnTo>
                    <a:pt x="156" y="66"/>
                  </a:lnTo>
                  <a:lnTo>
                    <a:pt x="109" y="99"/>
                  </a:lnTo>
                  <a:lnTo>
                    <a:pt x="67" y="137"/>
                  </a:lnTo>
                  <a:lnTo>
                    <a:pt x="33" y="179"/>
                  </a:lnTo>
                  <a:lnTo>
                    <a:pt x="0" y="231"/>
                  </a:lnTo>
                  <a:lnTo>
                    <a:pt x="81" y="273"/>
                  </a:lnTo>
                  <a:lnTo>
                    <a:pt x="104" y="231"/>
                  </a:lnTo>
                  <a:lnTo>
                    <a:pt x="133" y="198"/>
                  </a:lnTo>
                  <a:lnTo>
                    <a:pt x="166" y="165"/>
                  </a:lnTo>
                  <a:lnTo>
                    <a:pt x="199" y="137"/>
                  </a:lnTo>
                  <a:lnTo>
                    <a:pt x="241" y="118"/>
                  </a:lnTo>
                  <a:lnTo>
                    <a:pt x="289" y="104"/>
                  </a:lnTo>
                  <a:lnTo>
                    <a:pt x="336" y="90"/>
                  </a:lnTo>
                  <a:lnTo>
                    <a:pt x="388" y="90"/>
                  </a:lnTo>
                  <a:lnTo>
                    <a:pt x="445" y="94"/>
                  </a:lnTo>
                  <a:lnTo>
                    <a:pt x="497" y="104"/>
                  </a:lnTo>
                  <a:lnTo>
                    <a:pt x="544" y="123"/>
                  </a:lnTo>
                  <a:lnTo>
                    <a:pt x="591" y="146"/>
                  </a:lnTo>
                  <a:lnTo>
                    <a:pt x="629" y="179"/>
                  </a:lnTo>
                  <a:lnTo>
                    <a:pt x="662" y="212"/>
                  </a:lnTo>
                  <a:lnTo>
                    <a:pt x="691" y="255"/>
                  </a:lnTo>
                  <a:lnTo>
                    <a:pt x="709" y="302"/>
                  </a:lnTo>
                  <a:lnTo>
                    <a:pt x="397" y="306"/>
                  </a:lnTo>
                  <a:lnTo>
                    <a:pt x="350" y="38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411729" y="360040"/>
            <a:ext cx="8229600" cy="1412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ru-RU" sz="2500" b="1" dirty="0">
                <a:solidFill>
                  <a:schemeClr val="tx2"/>
                </a:solidFill>
              </a:rPr>
              <a:t>Реконструкция ВЛ-0,4кВ </a:t>
            </a:r>
            <a:r>
              <a:rPr lang="ru-RU" sz="2500" b="1" dirty="0" smtClean="0">
                <a:solidFill>
                  <a:schemeClr val="tx2"/>
                </a:solidFill>
              </a:rPr>
              <a:t>ТП-125 ф.5 ул. Сигнальная</a:t>
            </a:r>
            <a:r>
              <a:rPr lang="ru-RU" sz="2500" b="1" dirty="0">
                <a:solidFill>
                  <a:schemeClr val="tx2"/>
                </a:solidFill>
              </a:rPr>
              <a:t>, ул. </a:t>
            </a:r>
            <a:r>
              <a:rPr lang="ru-RU" sz="2500" b="1" dirty="0" err="1">
                <a:solidFill>
                  <a:schemeClr val="tx2"/>
                </a:solidFill>
              </a:rPr>
              <a:t>Карпунинская</a:t>
            </a:r>
            <a:r>
              <a:rPr lang="ru-RU" sz="2500" b="1" dirty="0">
                <a:solidFill>
                  <a:schemeClr val="tx2"/>
                </a:solidFill>
              </a:rPr>
              <a:t>: </a:t>
            </a:r>
            <a:r>
              <a:rPr lang="ru-RU" sz="2500" b="1" dirty="0" smtClean="0">
                <a:solidFill>
                  <a:schemeClr val="tx2"/>
                </a:solidFill>
              </a:rPr>
              <a:t>2025 г.</a:t>
            </a:r>
            <a:endParaRPr lang="ru-RU" sz="2500" b="1" dirty="0">
              <a:solidFill>
                <a:schemeClr val="tx2"/>
              </a:solidFill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1988840"/>
            <a:ext cx="8494712" cy="40838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166" y="2276872"/>
            <a:ext cx="81071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/>
              <a:t>Характеристика</a:t>
            </a:r>
            <a:r>
              <a:rPr lang="ru-RU" dirty="0"/>
              <a:t>: Для обеспечения бесперебойного и качественного электроснабжения </a:t>
            </a:r>
            <a:r>
              <a:rPr lang="ru-RU" dirty="0" smtClean="0"/>
              <a:t>потребителей - частные жилые дома, подключенные к ф.5 ТП-125, ул. Сигнальная, ул. </a:t>
            </a:r>
            <a:r>
              <a:rPr lang="ru-RU" dirty="0" err="1" smtClean="0"/>
              <a:t>Карпунинская</a:t>
            </a:r>
            <a:r>
              <a:rPr lang="ru-RU" dirty="0"/>
              <a:t> </a:t>
            </a:r>
            <a:r>
              <a:rPr lang="ru-RU" dirty="0" smtClean="0"/>
              <a:t>(обоснование: жалобы потребителей на качество электроснабжения).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712542"/>
              </p:ext>
            </p:extLst>
          </p:nvPr>
        </p:nvGraphicFramePr>
        <p:xfrm>
          <a:off x="463240" y="3676114"/>
          <a:ext cx="8229598" cy="1315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16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1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1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1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21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18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191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Мероприятие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Утверждено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Предложение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Решаемая задача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9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Экономия потерь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Амортизация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Экономия потерь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Амортизация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67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Реконструкция ВЛ-04кВ ТП-125 </a:t>
                      </a:r>
                      <a:r>
                        <a:rPr lang="ru-RU" sz="1300" u="none" strike="noStrike" dirty="0" smtClean="0">
                          <a:effectLst/>
                        </a:rPr>
                        <a:t>ф.5, </a:t>
                      </a:r>
                      <a:r>
                        <a:rPr lang="ru-RU" sz="1300" u="none" strike="noStrike" dirty="0">
                          <a:effectLst/>
                        </a:rPr>
                        <a:t>ул. Сигнальная, ул. </a:t>
                      </a:r>
                      <a:r>
                        <a:rPr lang="ru-RU" sz="1300" u="none" strike="noStrike" dirty="0" err="1">
                          <a:effectLst/>
                        </a:rPr>
                        <a:t>Карпунинская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0,00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0,00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0,00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1 300 </a:t>
                      </a:r>
                      <a:r>
                        <a:rPr lang="ru-RU" sz="1300" u="none" strike="noStrike" dirty="0" smtClean="0">
                          <a:effectLst/>
                        </a:rPr>
                        <a:t>667,81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↑ Надежность</a:t>
                      </a:r>
                      <a:br>
                        <a:rPr lang="ru-RU" sz="1300" u="none" strike="noStrike" dirty="0">
                          <a:effectLst/>
                        </a:rPr>
                      </a:br>
                      <a:r>
                        <a:rPr lang="ru-RU" sz="1300" u="none" strike="noStrike" dirty="0">
                          <a:effectLst/>
                        </a:rPr>
                        <a:t>↑ Качество</a:t>
                      </a:r>
                      <a:br>
                        <a:rPr lang="ru-RU" sz="1300" u="none" strike="noStrike" dirty="0">
                          <a:effectLst/>
                        </a:rPr>
                      </a:b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95286" y="5013176"/>
            <a:ext cx="8107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Реализация инвестиционного мероприятия запланирована внутренними производственными силами ОАО «Рыбинская городская электросеть</a:t>
            </a:r>
            <a:r>
              <a:rPr lang="ru-RU" dirty="0" smtClean="0"/>
              <a:t>». Протяженность реконструируемого участка составляет 820 метров.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8553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4127</TotalTime>
  <Words>921</Words>
  <Application>Microsoft Office PowerPoint</Application>
  <PresentationFormat>Экран (4:3)</PresentationFormat>
  <Paragraphs>164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Корректировка инвестиционной программы 2025 – 2029   ОАО «Рыбинская городская электросеть»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Предварительные итоги реализации инвестиционной программы за 1 полугодие 2024 г.</dc:title>
  <dc:creator>Наумов Иван Алексеевич</dc:creator>
  <cp:lastModifiedBy>Наумов Иван Алексеевич</cp:lastModifiedBy>
  <cp:revision>187</cp:revision>
  <cp:lastPrinted>2024-07-08T07:15:29Z</cp:lastPrinted>
  <dcterms:created xsi:type="dcterms:W3CDTF">2024-06-19T16:07:10Z</dcterms:created>
  <dcterms:modified xsi:type="dcterms:W3CDTF">2025-04-28T09:27:43Z</dcterms:modified>
</cp:coreProperties>
</file>